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35.jpg" ContentType="image/jpeg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4"/>
    <p:sldMasterId id="2147483667" r:id="rId5"/>
    <p:sldMasterId id="2147483672" r:id="rId6"/>
  </p:sldMasterIdLst>
  <p:notesMasterIdLst>
    <p:notesMasterId r:id="rId26"/>
  </p:notesMasterIdLst>
  <p:sldIdLst>
    <p:sldId id="289" r:id="rId7"/>
    <p:sldId id="276" r:id="rId8"/>
    <p:sldId id="270" r:id="rId9"/>
    <p:sldId id="281" r:id="rId10"/>
    <p:sldId id="272" r:id="rId11"/>
    <p:sldId id="919" r:id="rId12"/>
    <p:sldId id="278" r:id="rId13"/>
    <p:sldId id="260" r:id="rId14"/>
    <p:sldId id="980" r:id="rId15"/>
    <p:sldId id="962" r:id="rId16"/>
    <p:sldId id="279" r:id="rId17"/>
    <p:sldId id="993" r:id="rId18"/>
    <p:sldId id="978" r:id="rId19"/>
    <p:sldId id="280" r:id="rId20"/>
    <p:sldId id="287" r:id="rId21"/>
    <p:sldId id="282" r:id="rId22"/>
    <p:sldId id="275" r:id="rId23"/>
    <p:sldId id="263" r:id="rId24"/>
    <p:sldId id="269" r:id="rId25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81"/>
    <a:srgbClr val="231F2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2" autoAdjust="0"/>
    <p:restoredTop sz="96374" autoAdjust="0"/>
  </p:normalViewPr>
  <p:slideViewPr>
    <p:cSldViewPr>
      <p:cViewPr varScale="1">
        <p:scale>
          <a:sx n="95" d="100"/>
          <a:sy n="95" d="100"/>
        </p:scale>
        <p:origin x="1062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0ABF5-7AE1-4690-9324-DAA6FDC66DBD}" type="datetimeFigureOut">
              <a:rPr lang="de-DE" smtClean="0"/>
              <a:t>07.09.2026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8ED12-ABCC-49D9-8D89-0168E090DC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3174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28ED12-ABCC-49D9-8D89-0168E090DCF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828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1200" dirty="0">
              <a:solidFill>
                <a:srgbClr val="005978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28ED12-ABCC-49D9-8D89-0168E090DCF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7463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28ED12-ABCC-49D9-8D89-0168E090DCF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8594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28ED12-ABCC-49D9-8D89-0168E090DCF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362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28ED12-ABCC-49D9-8D89-0168E090DCF8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0104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Toni bis zweiten Spiegelstrich dann Überleitung zu Andrea: „Und warum das Bündnis für die Gesundheitsforschung, -versorgung und </a:t>
            </a:r>
            <a:r>
              <a:rPr lang="de-DE" dirty="0" err="1"/>
              <a:t>wirtschaft</a:t>
            </a:r>
            <a:r>
              <a:rPr lang="de-DE" dirty="0"/>
              <a:t> so interessant ist, werden Ihnen jetzt meine Kollegin Andrea Eickmeier und Nils Reimers kurz erklären. Bitte Andrea!“ </a:t>
            </a:r>
          </a:p>
          <a:p>
            <a:r>
              <a:rPr lang="de-DE" dirty="0"/>
              <a:t>Dann Andrea 45 Sekunden zu der Frage: warum das Bündnis für das UKSH so spannend ist? [Dann erzählt Andrea das 45 Sekunden)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Dann Andrea Übergang zu Nils Reimers: „Und jetzt mein Kollege Nils Reimers zu der Frage, warum das Bündnis für einen regional ansässigen Konzern wie Stryker so wichtig ist. Bitte Nils Reimers“[Dann erzählt das Nils das 1 Minute inklusive der nächsten Folie]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8ED12-ABCC-49D9-8D89-0168E090DCF8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918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Titelfolie mit Hinter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193" cy="6858000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F873313-D9A0-465A-9454-E29BA5782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7A013924-5916-4491-9AAA-947992F81AC2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4A36441-B1AC-4D0C-BE34-10E80820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1B496C2-2FC6-40E0-950C-A76F3A78B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D43FA70-CB16-B2CC-B2F1-2C39CA4233A2}"/>
              </a:ext>
            </a:extLst>
          </p:cNvPr>
          <p:cNvGrpSpPr/>
          <p:nvPr userDrawn="1"/>
        </p:nvGrpSpPr>
        <p:grpSpPr>
          <a:xfrm>
            <a:off x="1823403" y="4276412"/>
            <a:ext cx="8540239" cy="1168354"/>
            <a:chOff x="1823403" y="4943365"/>
            <a:chExt cx="8540239" cy="1168354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BA10A134-33E0-D718-A24F-A6D4D3400D6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16733" y="4943365"/>
              <a:ext cx="1646909" cy="1149531"/>
            </a:xfrm>
            <a:prstGeom prst="rect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BFDEF767-15F9-40D3-694F-C4012CC16C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403" y="4943365"/>
              <a:ext cx="2555696" cy="1149532"/>
            </a:xfrm>
            <a:prstGeom prst="rect">
              <a:avLst/>
            </a:prstGeom>
          </p:spPr>
        </p:pic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3E54F2BE-9434-646D-7980-6E8E9B63DA3D}"/>
                </a:ext>
              </a:extLst>
            </p:cNvPr>
            <p:cNvGrpSpPr/>
            <p:nvPr userDrawn="1"/>
          </p:nvGrpSpPr>
          <p:grpSpPr>
            <a:xfrm>
              <a:off x="5562600" y="4943365"/>
              <a:ext cx="2971800" cy="1168354"/>
              <a:chOff x="1933158" y="4029753"/>
              <a:chExt cx="2971800" cy="1168354"/>
            </a:xfrm>
          </p:grpSpPr>
          <p:sp>
            <p:nvSpPr>
              <p:cNvPr id="13" name="Rechteck 12">
                <a:extLst>
                  <a:ext uri="{FF2B5EF4-FFF2-40B4-BE49-F238E27FC236}">
                    <a16:creationId xmlns:a16="http://schemas.microsoft.com/office/drawing/2014/main" id="{FCC631DA-087B-0917-08E9-6DA13AB9CBD1}"/>
                  </a:ext>
                </a:extLst>
              </p:cNvPr>
              <p:cNvSpPr/>
              <p:nvPr userDrawn="1"/>
            </p:nvSpPr>
            <p:spPr>
              <a:xfrm>
                <a:off x="1933158" y="4029753"/>
                <a:ext cx="2971800" cy="11683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14" name="Grafik 13">
                <a:extLst>
                  <a:ext uri="{FF2B5EF4-FFF2-40B4-BE49-F238E27FC236}">
                    <a16:creationId xmlns:a16="http://schemas.microsoft.com/office/drawing/2014/main" id="{96525965-E9E5-771C-47BF-5C414212811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4259101"/>
                <a:ext cx="2332603" cy="735157"/>
              </a:xfrm>
              <a:prstGeom prst="rect">
                <a:avLst/>
              </a:prstGeom>
            </p:spPr>
          </p:pic>
        </p:grpSp>
      </p:grpSp>
      <p:sp>
        <p:nvSpPr>
          <p:cNvPr id="15" name="Holder 2">
            <a:extLst>
              <a:ext uri="{FF2B5EF4-FFF2-40B4-BE49-F238E27FC236}">
                <a16:creationId xmlns:a16="http://schemas.microsoft.com/office/drawing/2014/main" id="{DBDD3C4D-DEE6-1311-83E3-BAF5675AD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3403" y="1369933"/>
            <a:ext cx="8538845" cy="1386484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noProof="0" dirty="0"/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87CA128-C980-E337-3D48-3ED75BE418C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1824797" y="2826112"/>
            <a:ext cx="8538845" cy="783440"/>
          </a:xfrm>
          <a:prstGeom prst="rect">
            <a:avLst/>
          </a:prstGeom>
          <a:solidFill>
            <a:srgbClr val="F2F2F2">
              <a:alpha val="50196"/>
            </a:srgbClr>
          </a:solidFill>
        </p:spPr>
        <p:txBody>
          <a:bodyPr wrap="square" lIns="0" tIns="0" rIns="0" bIns="0" anchor="ctr">
            <a:noAutofit/>
          </a:bodyPr>
          <a:lstStyle>
            <a:lvl1pPr algn="ctr">
              <a:lnSpc>
                <a:spcPct val="100000"/>
              </a:lnSpc>
              <a:spcAft>
                <a:spcPts val="0"/>
              </a:spcAft>
              <a:defRPr/>
            </a:lvl1pPr>
          </a:lstStyle>
          <a:p>
            <a:endParaRPr lang="de-DE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46142C-FFF0-2D17-A651-22E22B34A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01D172-ED51-0B7F-0702-9BEA4AF4DB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EDB0755-BEA6-3BB0-EB1D-881A56672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8468EB-D060-D3A1-38D2-9CBD1D434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721F094-98E5-D863-82F3-F16EF24E3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1481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3682E4-BB7A-894B-0CBA-C44CC3C95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33780C-ECE7-BA81-703C-7761BCFD89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33DC249-5CD2-572C-61A9-201923706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371467-2AE4-9A3E-6CC9-920D7BEB1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E8F1E1-07D0-BF27-7FB4-E31EB1477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3692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0C1FE3-D657-AFE2-82AF-21F90606D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27C84C-2C2E-0EDF-4E99-20F58B2659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B04770-E4E3-BF8C-B16D-51C2E3C52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0B2C548-E833-939F-F6C9-67F50FD7E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B4478A-C15B-C008-8564-68295C3AA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616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A6646-CDE2-26D9-8225-7467AB2ED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8FA11A-1A70-3C4C-CDF4-ABF5A93C86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4E4B080-6082-4673-B543-B76C7A6BCA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2A55BCD-9444-9C09-DF90-F6F26F3FF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6B117DF-8ADE-EB7C-D510-629BC5AE9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9B5474-6AC4-A93F-13B5-3AAA9420D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205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864706-9305-F094-075D-8B92C6FD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9E0876-227F-DF11-763F-008664E3D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6D562C-1208-3BCE-04BB-BB42624F4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96574F2-1844-9224-7E1B-EDA2BB82B3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926A301-9291-28A1-3254-E492A5713A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83FEB64-4423-F0E6-7F8C-F75DE0563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9E951A1-A6D5-3473-A65A-F3BD20AD0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5A82FD1-2ED2-CBFE-ECDB-85F5E8F5D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359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430C0-1F93-9ABA-7FC1-E6430EFA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1DC5377-D902-4C7F-B308-2CD1AE6DC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26A8A35-A29F-8BAC-85A8-35C45CC87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75F077-3FDC-803D-B88D-DCFBDD326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202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13BC3AC-90BC-8796-B100-EE5582238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46B4E2C-6C40-DA07-3210-4BB90D61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7453E89-E4E4-9447-505C-8FABF5AC6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248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44B70B-897F-4849-6F99-D9633AF92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0CE83-8C82-25BB-09F2-8C2B0D7D9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B2D68F2-C0BD-A354-C8F7-78613DC7A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D2887E-5879-3C37-6D33-B7552CCC3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CCD6A6B-1F73-DB05-7F03-2358EF2F7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6284500-FAB2-0070-D980-C977E4F9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59213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93BD37-E421-AD54-3B0D-A0B28988F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21F0DA1-C388-E989-7C66-439B50BBFF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625DDAE-A414-B1BC-942B-35B3126B0E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35CE3D3-D53A-AB4B-0790-AC67880EB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6AD2668-4AC0-DA41-9551-188DF705B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C75AC09-43B2-E2FF-A64D-F90C9A03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0386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0CA4CB-5045-4024-A108-34C89CD08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C1E73E2-148C-7F30-8072-C8895136A3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03207E-083A-4479-4CC4-39D9DB7E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C848B6-7B35-9352-8176-EACE30222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D0D218-5580-9768-7C0C-C2FD4C393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12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 Titelfolie ohne Hintergr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D509F1A8-207B-4725-93F7-B752A8406E77}"/>
              </a:ext>
            </a:extLst>
          </p:cNvPr>
          <p:cNvSpPr/>
          <p:nvPr userDrawn="1"/>
        </p:nvSpPr>
        <p:spPr>
          <a:xfrm>
            <a:off x="1823403" y="3840480"/>
            <a:ext cx="3358197" cy="116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3403" y="1369933"/>
            <a:ext cx="8538845" cy="138648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algn="l">
              <a:defRPr sz="2400" b="0" i="0">
                <a:solidFill>
                  <a:schemeClr val="tx1"/>
                </a:solidFill>
                <a:latin typeface="+mj-lt"/>
              </a:defRPr>
            </a:lvl1pPr>
          </a:lstStyle>
          <a:p>
            <a:endParaRPr lang="de-DE" noProof="0"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4797" y="2826112"/>
            <a:ext cx="8538845" cy="78344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algn="l">
              <a:defRPr/>
            </a:lvl1pPr>
          </a:lstStyle>
          <a:p>
            <a:endParaRPr lang="de-DE" noProof="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990855-8D53-249F-0AFE-52057D246218}"/>
              </a:ext>
            </a:extLst>
          </p:cNvPr>
          <p:cNvGrpSpPr/>
          <p:nvPr userDrawn="1"/>
        </p:nvGrpSpPr>
        <p:grpSpPr>
          <a:xfrm>
            <a:off x="1761505" y="4332282"/>
            <a:ext cx="8540240" cy="1213807"/>
            <a:chOff x="1823403" y="4943365"/>
            <a:chExt cx="8540240" cy="1213807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9B17ACE9-FB0D-4ED8-8A37-B2320130D5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596299" y="4978250"/>
              <a:ext cx="1767344" cy="1178922"/>
            </a:xfrm>
            <a:prstGeom prst="rect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25522CD-D618-47DA-ADCE-B5CE45FBFA4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3403" y="4943365"/>
              <a:ext cx="2555696" cy="1149532"/>
            </a:xfrm>
            <a:prstGeom prst="rect">
              <a:avLst/>
            </a:prstGeom>
          </p:spPr>
        </p:pic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BE3802AF-66BA-4660-8871-27B9C08D8687}"/>
                </a:ext>
              </a:extLst>
            </p:cNvPr>
            <p:cNvGrpSpPr/>
            <p:nvPr userDrawn="1"/>
          </p:nvGrpSpPr>
          <p:grpSpPr>
            <a:xfrm>
              <a:off x="5562600" y="4943365"/>
              <a:ext cx="2971800" cy="1168354"/>
              <a:chOff x="1933158" y="4029753"/>
              <a:chExt cx="2971800" cy="1168354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7889B613-7E70-434A-953E-E844C569B4D8}"/>
                  </a:ext>
                </a:extLst>
              </p:cNvPr>
              <p:cNvSpPr/>
              <p:nvPr userDrawn="1"/>
            </p:nvSpPr>
            <p:spPr>
              <a:xfrm>
                <a:off x="1933158" y="4029753"/>
                <a:ext cx="2971800" cy="11683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8" name="Grafik 7">
                <a:extLst>
                  <a:ext uri="{FF2B5EF4-FFF2-40B4-BE49-F238E27FC236}">
                    <a16:creationId xmlns:a16="http://schemas.microsoft.com/office/drawing/2014/main" id="{1D17D176-DCF4-4287-89EC-35F50572849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09800" y="4259101"/>
                <a:ext cx="2332603" cy="735157"/>
              </a:xfrm>
              <a:prstGeom prst="rect">
                <a:avLst/>
              </a:prstGeom>
            </p:spPr>
          </p:pic>
        </p:grpSp>
      </p:grp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9F87DE3-2A44-483D-AA01-2FBF2EB26EF4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B881998-9C35-481F-9B0A-A0D65C9DDA02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85712101-45F7-487B-B2F5-27329919E92E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78780D34-2862-4F4A-B314-FF8A775CBBEC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3449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292F54E-60EB-254B-A328-00E863AEF0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BF43B78-6B5B-45E8-DFAA-1152C9BC66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FA83B8A-8EAA-DAD4-7769-B696B3EA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BBF49E-94E4-10D8-8E15-42F9E16B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994D7CE-857D-6E03-006D-4A25D046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174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299" y="751699"/>
            <a:ext cx="9177414" cy="276999"/>
          </a:xfr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cs typeface="Helvetica Neue LT Std 75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/>
        <p:txBody>
          <a:bodyPr lIns="0" tIns="0" rIns="0" bIns="0"/>
          <a:lstStyle>
            <a:lvl1pPr marL="2857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Courier New" panose="02070309020205020404" pitchFamily="49" charset="0"/>
              <a:buChar char="o"/>
              <a:defRPr/>
            </a:lvl2pPr>
          </a:lstStyle>
          <a:p>
            <a:r>
              <a:rPr lang="de-DE" noProof="0" dirty="0"/>
              <a:t>Aufzählung</a:t>
            </a:r>
          </a:p>
          <a:p>
            <a:r>
              <a:rPr lang="de-DE" noProof="0" dirty="0"/>
              <a:t>Aufzählung</a:t>
            </a:r>
          </a:p>
          <a:p>
            <a:pPr lvl="1"/>
            <a:r>
              <a:rPr lang="de-DE" noProof="0" dirty="0"/>
              <a:t>Aufzählung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591D91-63DE-4FA6-875F-D7A67BC8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08AAED40-F0DE-4ED9-AE0E-A08A1304AA50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A71ACF-2728-46E6-9F1B-991A9FFE4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F4DD74D-23FD-4CDA-AD33-283266EE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mit 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DAE37BD-C04E-426B-A08D-6FB46EC1D862}"/>
              </a:ext>
            </a:extLst>
          </p:cNvPr>
          <p:cNvSpPr/>
          <p:nvPr userDrawn="1"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de-DE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6A31904-D09C-4307-94B9-F58E0C8108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1299" y="751699"/>
            <a:ext cx="9147175" cy="276999"/>
          </a:xfrm>
        </p:spPr>
        <p:txBody>
          <a:bodyPr>
            <a:noAutofit/>
          </a:bodyPr>
          <a:lstStyle>
            <a:lvl1pPr>
              <a:defRPr b="0">
                <a:latin typeface="+mj-lt"/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B41235BC-90EC-4367-BFA4-4DBF8DE01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524000"/>
            <a:ext cx="8906713" cy="4419600"/>
          </a:xfrm>
        </p:spPr>
        <p:txBody>
          <a:bodyPr lIns="0" tIns="0" rIns="0" bIns="0">
            <a:no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lang="de-DE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2AE76BFA-8A76-41FA-A1AB-F017D026C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61FB5DC1-90C5-440C-ABE5-7154CD434AEF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443CAE0-8F3E-41A9-9E5C-711D78727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6B316DC6-AF28-46D5-87EF-79E345432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84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mit zwei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cs typeface="Helvetica Neue LT Std 75"/>
              </a:defRPr>
            </a:lvl1pPr>
          </a:lstStyle>
          <a:p>
            <a:endParaRPr lang="de-DE" noProof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14148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/>
            </a:lvl1pPr>
          </a:lstStyle>
          <a:p>
            <a:endParaRPr lang="de-DE" noProof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EA3F57D3-7ADC-4477-860C-7C5DD732B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0539FF02-D2E5-4E81-98FF-738B68C44E0D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79BD9084-8EEE-4DD3-AF0C-831CEA8C3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B7E7437-405C-461B-BD6F-6BF7F8E8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Voll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3">
            <a:extLst>
              <a:ext uri="{FF2B5EF4-FFF2-40B4-BE49-F238E27FC236}">
                <a16:creationId xmlns:a16="http://schemas.microsoft.com/office/drawing/2014/main" id="{5DAE37BD-C04E-426B-A08D-6FB46EC1D862}"/>
              </a:ext>
            </a:extLst>
          </p:cNvPr>
          <p:cNvSpPr/>
          <p:nvPr userDrawn="1"/>
        </p:nvSpPr>
        <p:spPr>
          <a:xfrm>
            <a:off x="-190500" y="-152400"/>
            <a:ext cx="12572999" cy="701040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de-DE" noProof="0"/>
          </a:p>
        </p:txBody>
      </p:sp>
      <p:sp>
        <p:nvSpPr>
          <p:cNvPr id="6" name="Holder 3">
            <a:extLst>
              <a:ext uri="{FF2B5EF4-FFF2-40B4-BE49-F238E27FC236}">
                <a16:creationId xmlns:a16="http://schemas.microsoft.com/office/drawing/2014/main" id="{B41235BC-90EC-4367-BFA4-4DBF8DE01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0600" y="1412265"/>
            <a:ext cx="9147175" cy="327146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150000"/>
              </a:lnSpc>
              <a:spcAft>
                <a:spcPts val="600"/>
              </a:spcAft>
              <a:buClr>
                <a:srgbClr val="006581"/>
              </a:buClr>
              <a:buFont typeface="Arial" panose="020B0604020202020204" pitchFamily="34" charset="0"/>
              <a:buNone/>
              <a:defRPr sz="3000" b="0" i="0">
                <a:solidFill>
                  <a:srgbClr val="00658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lnSpc>
                <a:spcPct val="150000"/>
              </a:lnSpc>
              <a:spcAft>
                <a:spcPts val="600"/>
              </a:spcAft>
              <a:buClr>
                <a:srgbClr val="006581"/>
              </a:buClr>
              <a:buFont typeface="Courier New" panose="02070309020205020404" pitchFamily="49" charset="0"/>
              <a:buNone/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06359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FEC42C-7B84-D1EF-610F-47B652C2E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3495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626C74-2284-FF3E-A1C9-11FECF0B7A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AB44F7-2431-10EA-DD22-8D48C1731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8F0554-6E01-C370-E523-29B1A5FC2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01ACEB-EC78-983A-B5D0-7F5B4F1B1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5C318A9-F2AB-6543-E22E-1E25EB9F8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4C4AB-6ED4-48E6-B6C6-977547483A1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5327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299" y="751699"/>
            <a:ext cx="9177414" cy="276999"/>
          </a:xfrm>
        </p:spPr>
        <p:txBody>
          <a:bodyPr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cs typeface="Helvetica Neue LT Std 75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/>
        <p:txBody>
          <a:bodyPr lIns="0" tIns="0" rIns="0" bIns="0"/>
          <a:lstStyle>
            <a:lvl1pPr marL="2857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Arial" panose="020B0604020202020204" pitchFamily="34" charset="0"/>
              <a:buChar char="•"/>
              <a:defRPr b="0" i="0">
                <a:solidFill>
                  <a:schemeClr val="tx1"/>
                </a:solidFill>
              </a:defRPr>
            </a:lvl1pPr>
            <a:lvl2pPr marL="742950" indent="-285750">
              <a:lnSpc>
                <a:spcPct val="114000"/>
              </a:lnSpc>
              <a:spcAft>
                <a:spcPts val="600"/>
              </a:spcAft>
              <a:buClr>
                <a:srgbClr val="006581"/>
              </a:buClr>
              <a:buFont typeface="Courier New" panose="02070309020205020404" pitchFamily="49" charset="0"/>
              <a:buChar char="o"/>
              <a:defRPr/>
            </a:lvl2pPr>
          </a:lstStyle>
          <a:p>
            <a:r>
              <a:rPr lang="de-DE" noProof="0"/>
              <a:t>Aufzählung</a:t>
            </a:r>
          </a:p>
          <a:p>
            <a:r>
              <a:rPr lang="de-DE" noProof="0"/>
              <a:t>Aufzählung</a:t>
            </a:r>
          </a:p>
          <a:p>
            <a:pPr lvl="1"/>
            <a:r>
              <a:rPr lang="de-DE" noProof="0"/>
              <a:t>Aufzählung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591D91-63DE-4FA6-875F-D7A67BC8B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lang="de-DE"/>
              <a:t>1. Juli 2024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AA71ACF-2728-46E6-9F1B-991A9FFE4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endParaRPr lang="de-DE" spc="2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F4DD74D-23FD-4CDA-AD33-283266EEA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321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593273" y="942809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480" y="0"/>
                </a:moveTo>
                <a:lnTo>
                  <a:pt x="0" y="0"/>
                </a:lnTo>
                <a:lnTo>
                  <a:pt x="0" y="39370"/>
                </a:lnTo>
                <a:lnTo>
                  <a:pt x="56464" y="39370"/>
                </a:lnTo>
                <a:lnTo>
                  <a:pt x="56464" y="184150"/>
                </a:lnTo>
                <a:lnTo>
                  <a:pt x="104495" y="184150"/>
                </a:lnTo>
                <a:lnTo>
                  <a:pt x="104495" y="39370"/>
                </a:lnTo>
                <a:lnTo>
                  <a:pt x="161480" y="39370"/>
                </a:lnTo>
                <a:lnTo>
                  <a:pt x="161480" y="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593273" y="71746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71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0" y="184150"/>
                </a:lnTo>
                <a:lnTo>
                  <a:pt x="48031" y="184150"/>
                </a:lnTo>
                <a:lnTo>
                  <a:pt x="48031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71" y="184150"/>
                </a:lnTo>
                <a:lnTo>
                  <a:pt x="161671" y="113030"/>
                </a:lnTo>
                <a:lnTo>
                  <a:pt x="161671" y="74930"/>
                </a:lnTo>
                <a:lnTo>
                  <a:pt x="161671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93268" y="492657"/>
            <a:ext cx="161696" cy="18401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10794187" y="492518"/>
            <a:ext cx="140970" cy="184150"/>
          </a:xfrm>
          <a:custGeom>
            <a:avLst/>
            <a:gdLst/>
            <a:ahLst/>
            <a:cxnLst/>
            <a:rect l="l" t="t" r="r" b="b"/>
            <a:pathLst>
              <a:path w="140970" h="184150">
                <a:moveTo>
                  <a:pt x="140881" y="143510"/>
                </a:moveTo>
                <a:lnTo>
                  <a:pt x="48031" y="143510"/>
                </a:lnTo>
                <a:lnTo>
                  <a:pt x="48031" y="0"/>
                </a:lnTo>
                <a:lnTo>
                  <a:pt x="0" y="0"/>
                </a:lnTo>
                <a:lnTo>
                  <a:pt x="0" y="143510"/>
                </a:lnTo>
                <a:lnTo>
                  <a:pt x="0" y="184150"/>
                </a:lnTo>
                <a:lnTo>
                  <a:pt x="140881" y="184150"/>
                </a:lnTo>
                <a:lnTo>
                  <a:pt x="140881" y="143510"/>
                </a:lnTo>
                <a:close/>
              </a:path>
            </a:pathLst>
          </a:custGeom>
          <a:solidFill>
            <a:srgbClr val="00A6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10794187" y="942390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0794187" y="717460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182502" y="492518"/>
            <a:ext cx="141605" cy="184150"/>
          </a:xfrm>
          <a:custGeom>
            <a:avLst/>
            <a:gdLst/>
            <a:ahLst/>
            <a:cxnLst/>
            <a:rect l="l" t="t" r="r" b="b"/>
            <a:pathLst>
              <a:path w="141604" h="184150">
                <a:moveTo>
                  <a:pt x="141579" y="146050"/>
                </a:moveTo>
                <a:lnTo>
                  <a:pt x="48031" y="146050"/>
                </a:lnTo>
                <a:lnTo>
                  <a:pt x="48031" y="111760"/>
                </a:lnTo>
                <a:lnTo>
                  <a:pt x="63550" y="111760"/>
                </a:lnTo>
                <a:lnTo>
                  <a:pt x="63550" y="110490"/>
                </a:lnTo>
                <a:lnTo>
                  <a:pt x="129501" y="110490"/>
                </a:lnTo>
                <a:lnTo>
                  <a:pt x="129501" y="72390"/>
                </a:lnTo>
                <a:lnTo>
                  <a:pt x="48031" y="72390"/>
                </a:lnTo>
                <a:lnTo>
                  <a:pt x="48031" y="38100"/>
                </a:lnTo>
                <a:lnTo>
                  <a:pt x="138950" y="38100"/>
                </a:lnTo>
                <a:lnTo>
                  <a:pt x="138950" y="0"/>
                </a:lnTo>
                <a:lnTo>
                  <a:pt x="0" y="0"/>
                </a:lnTo>
                <a:lnTo>
                  <a:pt x="0" y="38100"/>
                </a:lnTo>
                <a:lnTo>
                  <a:pt x="0" y="72390"/>
                </a:lnTo>
                <a:lnTo>
                  <a:pt x="0" y="110490"/>
                </a:lnTo>
                <a:lnTo>
                  <a:pt x="0" y="111760"/>
                </a:lnTo>
                <a:lnTo>
                  <a:pt x="0" y="146050"/>
                </a:lnTo>
                <a:lnTo>
                  <a:pt x="0" y="184150"/>
                </a:lnTo>
                <a:lnTo>
                  <a:pt x="141579" y="184150"/>
                </a:lnTo>
                <a:lnTo>
                  <a:pt x="141579" y="146050"/>
                </a:lnTo>
                <a:close/>
              </a:path>
            </a:pathLst>
          </a:custGeom>
          <a:solidFill>
            <a:srgbClr val="00A6D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1182509" y="1055418"/>
            <a:ext cx="48260" cy="71120"/>
          </a:xfrm>
          <a:custGeom>
            <a:avLst/>
            <a:gdLst/>
            <a:ahLst/>
            <a:cxnLst/>
            <a:rect l="l" t="t" r="r" b="b"/>
            <a:pathLst>
              <a:path w="48259" h="71119">
                <a:moveTo>
                  <a:pt x="0" y="71120"/>
                </a:moveTo>
                <a:lnTo>
                  <a:pt x="48031" y="71120"/>
                </a:lnTo>
                <a:lnTo>
                  <a:pt x="48031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1182502" y="94239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71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71" y="184150"/>
                </a:lnTo>
                <a:lnTo>
                  <a:pt x="161671" y="113030"/>
                </a:lnTo>
                <a:lnTo>
                  <a:pt x="161671" y="74930"/>
                </a:lnTo>
                <a:lnTo>
                  <a:pt x="161671" y="0"/>
                </a:lnTo>
                <a:close/>
              </a:path>
            </a:pathLst>
          </a:custGeom>
          <a:solidFill>
            <a:srgbClr val="005B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11182502" y="717460"/>
            <a:ext cx="143510" cy="184150"/>
          </a:xfrm>
          <a:custGeom>
            <a:avLst/>
            <a:gdLst/>
            <a:ahLst/>
            <a:cxnLst/>
            <a:rect l="l" t="t" r="r" b="b"/>
            <a:pathLst>
              <a:path w="143509" h="184150">
                <a:moveTo>
                  <a:pt x="143357" y="143510"/>
                </a:moveTo>
                <a:lnTo>
                  <a:pt x="48031" y="143510"/>
                </a:lnTo>
                <a:lnTo>
                  <a:pt x="48031" y="0"/>
                </a:lnTo>
                <a:lnTo>
                  <a:pt x="0" y="0"/>
                </a:lnTo>
                <a:lnTo>
                  <a:pt x="0" y="143510"/>
                </a:lnTo>
                <a:lnTo>
                  <a:pt x="0" y="184150"/>
                </a:lnTo>
                <a:lnTo>
                  <a:pt x="143357" y="184150"/>
                </a:lnTo>
                <a:lnTo>
                  <a:pt x="143357" y="14351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bg object 2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976020" y="492660"/>
            <a:ext cx="166941" cy="187413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972999" y="939642"/>
            <a:ext cx="172974" cy="190309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956728" y="717593"/>
            <a:ext cx="205524" cy="184010"/>
          </a:xfrm>
          <a:prstGeom prst="rect">
            <a:avLst/>
          </a:prstGeom>
        </p:spPr>
      </p:pic>
      <p:sp>
        <p:nvSpPr>
          <p:cNvPr id="29" name="bg object 29"/>
          <p:cNvSpPr/>
          <p:nvPr/>
        </p:nvSpPr>
        <p:spPr>
          <a:xfrm>
            <a:off x="11507757" y="830628"/>
            <a:ext cx="48260" cy="71120"/>
          </a:xfrm>
          <a:custGeom>
            <a:avLst/>
            <a:gdLst/>
            <a:ahLst/>
            <a:cxnLst/>
            <a:rect l="l" t="t" r="r" b="b"/>
            <a:pathLst>
              <a:path w="48259" h="71119">
                <a:moveTo>
                  <a:pt x="0" y="71120"/>
                </a:moveTo>
                <a:lnTo>
                  <a:pt x="48031" y="71120"/>
                </a:lnTo>
                <a:lnTo>
                  <a:pt x="48031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507750" y="717600"/>
            <a:ext cx="161925" cy="184150"/>
          </a:xfrm>
          <a:custGeom>
            <a:avLst/>
            <a:gdLst/>
            <a:ahLst/>
            <a:cxnLst/>
            <a:rect l="l" t="t" r="r" b="b"/>
            <a:pathLst>
              <a:path w="161925" h="184150">
                <a:moveTo>
                  <a:pt x="161683" y="0"/>
                </a:moveTo>
                <a:lnTo>
                  <a:pt x="113639" y="0"/>
                </a:lnTo>
                <a:lnTo>
                  <a:pt x="113639" y="74930"/>
                </a:lnTo>
                <a:lnTo>
                  <a:pt x="48031" y="74930"/>
                </a:lnTo>
                <a:lnTo>
                  <a:pt x="48031" y="0"/>
                </a:lnTo>
                <a:lnTo>
                  <a:pt x="0" y="0"/>
                </a:lnTo>
                <a:lnTo>
                  <a:pt x="0" y="74930"/>
                </a:lnTo>
                <a:lnTo>
                  <a:pt x="0" y="113030"/>
                </a:lnTo>
                <a:lnTo>
                  <a:pt x="113639" y="113030"/>
                </a:lnTo>
                <a:lnTo>
                  <a:pt x="113639" y="184150"/>
                </a:lnTo>
                <a:lnTo>
                  <a:pt x="161683" y="184150"/>
                </a:lnTo>
                <a:lnTo>
                  <a:pt x="161683" y="113030"/>
                </a:lnTo>
                <a:lnTo>
                  <a:pt x="161683" y="74930"/>
                </a:lnTo>
                <a:lnTo>
                  <a:pt x="161683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11321758" y="717867"/>
            <a:ext cx="159385" cy="184150"/>
          </a:xfrm>
          <a:custGeom>
            <a:avLst/>
            <a:gdLst/>
            <a:ahLst/>
            <a:cxnLst/>
            <a:rect l="l" t="t" r="r" b="b"/>
            <a:pathLst>
              <a:path w="159384" h="184150">
                <a:moveTo>
                  <a:pt x="158991" y="0"/>
                </a:moveTo>
                <a:lnTo>
                  <a:pt x="0" y="0"/>
                </a:lnTo>
                <a:lnTo>
                  <a:pt x="0" y="39370"/>
                </a:lnTo>
                <a:lnTo>
                  <a:pt x="55219" y="39370"/>
                </a:lnTo>
                <a:lnTo>
                  <a:pt x="55219" y="184150"/>
                </a:lnTo>
                <a:lnTo>
                  <a:pt x="103251" y="184150"/>
                </a:lnTo>
                <a:lnTo>
                  <a:pt x="103251" y="39370"/>
                </a:lnTo>
                <a:lnTo>
                  <a:pt x="158991" y="39370"/>
                </a:lnTo>
                <a:lnTo>
                  <a:pt x="158991" y="0"/>
                </a:lnTo>
                <a:close/>
              </a:path>
            </a:pathLst>
          </a:custGeom>
          <a:solidFill>
            <a:srgbClr val="00A9A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877438" y="426338"/>
            <a:ext cx="595337" cy="719035"/>
          </a:xfrm>
          <a:prstGeom prst="rect">
            <a:avLst/>
          </a:prstGeom>
        </p:spPr>
      </p:pic>
      <p:sp>
        <p:nvSpPr>
          <p:cNvPr id="33" name="bg object 33"/>
          <p:cNvSpPr/>
          <p:nvPr/>
        </p:nvSpPr>
        <p:spPr>
          <a:xfrm>
            <a:off x="503999" y="6323825"/>
            <a:ext cx="11180445" cy="0"/>
          </a:xfrm>
          <a:custGeom>
            <a:avLst/>
            <a:gdLst/>
            <a:ahLst/>
            <a:cxnLst/>
            <a:rect l="l" t="t" r="r" b="b"/>
            <a:pathLst>
              <a:path w="11180445">
                <a:moveTo>
                  <a:pt x="0" y="0"/>
                </a:moveTo>
                <a:lnTo>
                  <a:pt x="11180394" y="0"/>
                </a:lnTo>
              </a:path>
            </a:pathLst>
          </a:custGeom>
          <a:ln w="9525">
            <a:solidFill>
              <a:srgbClr val="00A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503999" y="1132238"/>
            <a:ext cx="9109075" cy="0"/>
          </a:xfrm>
          <a:custGeom>
            <a:avLst/>
            <a:gdLst/>
            <a:ahLst/>
            <a:cxnLst/>
            <a:rect l="l" t="t" r="r" b="b"/>
            <a:pathLst>
              <a:path w="9109075">
                <a:moveTo>
                  <a:pt x="0" y="0"/>
                </a:moveTo>
                <a:lnTo>
                  <a:pt x="9108605" y="0"/>
                </a:lnTo>
              </a:path>
            </a:pathLst>
          </a:custGeom>
          <a:ln w="9525">
            <a:solidFill>
              <a:srgbClr val="00A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91299" y="751699"/>
            <a:ext cx="91471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006581"/>
                </a:solidFill>
                <a:latin typeface="Helvetica Neue LT Std 75"/>
                <a:cs typeface="Helvetica Neue LT Std 75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1538" y="1833930"/>
            <a:ext cx="9147175" cy="327146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de-DE" noProof="0" dirty="0"/>
              <a:t>Text</a:t>
            </a:r>
          </a:p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38480" y="6377096"/>
            <a:ext cx="1125854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005B77"/>
                </a:solidFill>
                <a:latin typeface="HelveticaNeueLTStd-Roman"/>
                <a:cs typeface="HelveticaNeueLTStd-Roman"/>
              </a:defRPr>
            </a:lvl1pPr>
          </a:lstStyle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 dirty="0"/>
              <a:t>bluehealthtech.de</a:t>
            </a:r>
            <a:endParaRPr spc="2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738817" y="6386423"/>
            <a:ext cx="1125855" cy="1619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005B77"/>
                </a:solidFill>
                <a:latin typeface="Helvetica Neue LT Std 75"/>
                <a:cs typeface="Helvetica Neue LT Std 75"/>
              </a:defRPr>
            </a:lvl1pPr>
          </a:lstStyle>
          <a:p>
            <a:pPr marL="12700">
              <a:lnSpc>
                <a:spcPct val="100000"/>
              </a:lnSpc>
              <a:spcBef>
                <a:spcPts val="75"/>
              </a:spcBef>
            </a:pPr>
            <a:fld id="{B1853F6B-8DBF-4A1B-971D-F8310EB5C812}" type="datetime6">
              <a:rPr lang="de-DE" smtClean="0"/>
              <a:t>September 26</a:t>
            </a:fld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385520" y="6377095"/>
            <a:ext cx="30525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lang="de-DE" sz="900" b="1" i="0" spc="20" smtClean="0">
                <a:solidFill>
                  <a:srgbClr val="005B77"/>
                </a:solidFill>
                <a:latin typeface="HelveticaNeueLTStd-Roman"/>
                <a:cs typeface="HelveticaNeueLTStd-Roman"/>
              </a:defRPr>
            </a:lvl1pPr>
          </a:lstStyle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2" r:id="rId3"/>
    <p:sldLayoutId id="2147483664" r:id="rId4"/>
    <p:sldLayoutId id="2147483663" r:id="rId5"/>
  </p:sldLayoutIdLst>
  <p:hf hdr="0"/>
  <p:txStyles>
    <p:titleStyle>
      <a:lvl1pPr>
        <a:defRPr b="0">
          <a:latin typeface="+mj-lt"/>
          <a:ea typeface="+mj-ea"/>
          <a:cs typeface="+mj-cs"/>
        </a:defRPr>
      </a:lvl1pPr>
    </p:titleStyle>
    <p:bodyStyle>
      <a:lvl1pPr marL="0" indent="0">
        <a:lnSpc>
          <a:spcPct val="150000"/>
        </a:lnSpc>
        <a:spcAft>
          <a:spcPts val="600"/>
        </a:spcAft>
        <a:buClr>
          <a:srgbClr val="006581"/>
        </a:buClr>
        <a:buFont typeface="Arial" panose="020B0604020202020204" pitchFamily="34" charset="0"/>
        <a:buNone/>
        <a:defRPr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0">
        <a:lnSpc>
          <a:spcPct val="150000"/>
        </a:lnSpc>
        <a:spcAft>
          <a:spcPts val="600"/>
        </a:spcAft>
        <a:buClr>
          <a:srgbClr val="006581"/>
        </a:buClr>
        <a:buFont typeface="Courier New" panose="02070309020205020404" pitchFamily="49" charset="0"/>
        <a:buNone/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487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8EE0908-3FD9-B81F-198E-153216C7B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2613843-8A7D-3F15-FF07-FEF1CE5F70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D9F8D37-448F-A514-315E-6257295A1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1. Juli 2024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B3E459-EE59-65DB-6441-2C9B1B4FEB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20EC67C-902B-84C7-0CCD-F3D5B89E90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F39D1-873E-4763-8AAC-E7E4CFB569B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85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svg"/><Relationship Id="rId4" Type="http://schemas.openxmlformats.org/officeDocument/2006/relationships/image" Target="../media/image2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4FB73E-BFEF-D82B-406B-757240549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BFEF4E-9099-8408-08EB-2DC0362956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anchor="ctr"/>
          <a:lstStyle/>
          <a:p>
            <a:pPr algn="ctr"/>
            <a:r>
              <a:rPr lang="de-DE" sz="4000" noProof="0" dirty="0">
                <a:solidFill>
                  <a:srgbClr val="006581"/>
                </a:solidFill>
              </a:rPr>
              <a:t>Projekttitel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06F55A3-F9E6-6AA2-1128-586C5657D004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 anchor="ctr"/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de-DE" sz="2400" noProof="0" dirty="0">
                <a:solidFill>
                  <a:srgbClr val="006581"/>
                </a:solidFill>
              </a:rPr>
              <a:t>ein BlueHealthTech-Projekt</a:t>
            </a:r>
            <a:endParaRPr lang="de-DE" sz="2400" dirty="0">
              <a:solidFill>
                <a:srgbClr val="006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6073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646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55" dirty="0"/>
              <a:t>Das Innovationsfeld: Innovative Gesundheitstechnologien</a:t>
            </a:r>
            <a:endParaRPr lang="de-DE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95359" y="1608104"/>
            <a:ext cx="5927524" cy="3270455"/>
          </a:xfrm>
        </p:spPr>
        <p:txBody>
          <a:bodyPr/>
          <a:lstStyle/>
          <a:p>
            <a:pPr marL="150813" marR="999490" indent="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None/>
            </a:pPr>
            <a:r>
              <a:rPr lang="de-DE" spc="10" dirty="0">
                <a:solidFill>
                  <a:srgbClr val="006581"/>
                </a:solidFill>
                <a:latin typeface="+mn-lt"/>
                <a:cs typeface="HelveticaNeueLTStd-Roman"/>
              </a:rPr>
              <a:t>Ökonomische Mehrwerte schaffen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Regionalen Strukturwandel gestallten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Marine Ressourcen und Forschungserkenntnisse in eine wirtschaftliche Verwertung überführen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Regionale Entwicklung sichern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de-DE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150813" marR="999490" indent="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None/>
            </a:pPr>
            <a:r>
              <a:rPr lang="de-DE" spc="10" dirty="0">
                <a:solidFill>
                  <a:srgbClr val="006581"/>
                </a:solidFill>
                <a:latin typeface="+mn-lt"/>
                <a:cs typeface="HelveticaNeueLTStd-Roman"/>
              </a:rPr>
              <a:t>Gesellschaftspolitische Mehrwerte schaffen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Lebensqualität verbessern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Behandlungskosten senken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Bewusstsein schaffen</a:t>
            </a:r>
          </a:p>
          <a:p>
            <a:pPr marL="493713" marR="999490" indent="-342900">
              <a:lnSpc>
                <a:spcPct val="100000"/>
              </a:lnSpc>
              <a:spcAft>
                <a:spcPts val="8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pc="10" dirty="0">
                <a:solidFill>
                  <a:srgbClr val="231F20"/>
                </a:solidFill>
              </a:rPr>
              <a:t>Sichtbarkeit erzeugen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11</a:t>
            </a:fld>
            <a:endParaRPr lang="de-DE" dirty="0"/>
          </a:p>
        </p:txBody>
      </p:sp>
      <p:grpSp>
        <p:nvGrpSpPr>
          <p:cNvPr id="15" name="object 5">
            <a:extLst>
              <a:ext uri="{FF2B5EF4-FFF2-40B4-BE49-F238E27FC236}">
                <a16:creationId xmlns:a16="http://schemas.microsoft.com/office/drawing/2014/main" id="{53FD8612-0818-09B0-2874-C0146570B404}"/>
              </a:ext>
            </a:extLst>
          </p:cNvPr>
          <p:cNvGrpSpPr/>
          <p:nvPr/>
        </p:nvGrpSpPr>
        <p:grpSpPr>
          <a:xfrm>
            <a:off x="642980" y="1600200"/>
            <a:ext cx="5418455" cy="4093845"/>
            <a:chOff x="770856" y="1712222"/>
            <a:chExt cx="5418455" cy="4093845"/>
          </a:xfrm>
        </p:grpSpPr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720E5CF8-A9A5-4853-F4BF-E89BA720F5E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2500" y="2553740"/>
              <a:ext cx="2410384" cy="2410517"/>
            </a:xfrm>
            <a:prstGeom prst="rect">
              <a:avLst/>
            </a:prstGeom>
          </p:spPr>
        </p:pic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21DEC170-83CB-8329-3CA5-22DF39759FF6}"/>
                </a:ext>
              </a:extLst>
            </p:cNvPr>
            <p:cNvSpPr/>
            <p:nvPr/>
          </p:nvSpPr>
          <p:spPr>
            <a:xfrm>
              <a:off x="2641346" y="3061703"/>
              <a:ext cx="1597660" cy="1122680"/>
            </a:xfrm>
            <a:custGeom>
              <a:avLst/>
              <a:gdLst/>
              <a:ahLst/>
              <a:cxnLst/>
              <a:rect l="l" t="t" r="r" b="b"/>
              <a:pathLst>
                <a:path w="1597660" h="1122679">
                  <a:moveTo>
                    <a:pt x="26708" y="367512"/>
                  </a:moveTo>
                  <a:lnTo>
                    <a:pt x="0" y="367512"/>
                  </a:lnTo>
                  <a:lnTo>
                    <a:pt x="0" y="469811"/>
                  </a:lnTo>
                  <a:lnTo>
                    <a:pt x="26708" y="469811"/>
                  </a:lnTo>
                  <a:lnTo>
                    <a:pt x="26708" y="367512"/>
                  </a:lnTo>
                  <a:close/>
                </a:path>
                <a:path w="1597660" h="1122679">
                  <a:moveTo>
                    <a:pt x="151066" y="367499"/>
                  </a:moveTo>
                  <a:lnTo>
                    <a:pt x="126263" y="367499"/>
                  </a:lnTo>
                  <a:lnTo>
                    <a:pt x="126403" y="429094"/>
                  </a:lnTo>
                  <a:lnTo>
                    <a:pt x="110959" y="408660"/>
                  </a:lnTo>
                  <a:lnTo>
                    <a:pt x="79857" y="367499"/>
                  </a:lnTo>
                  <a:lnTo>
                    <a:pt x="56362" y="367499"/>
                  </a:lnTo>
                  <a:lnTo>
                    <a:pt x="56362" y="469811"/>
                  </a:lnTo>
                  <a:lnTo>
                    <a:pt x="81318" y="469811"/>
                  </a:lnTo>
                  <a:lnTo>
                    <a:pt x="81318" y="408660"/>
                  </a:lnTo>
                  <a:lnTo>
                    <a:pt x="127723" y="469811"/>
                  </a:lnTo>
                  <a:lnTo>
                    <a:pt x="151066" y="469811"/>
                  </a:lnTo>
                  <a:lnTo>
                    <a:pt x="151066" y="429094"/>
                  </a:lnTo>
                  <a:lnTo>
                    <a:pt x="151066" y="367499"/>
                  </a:lnTo>
                  <a:close/>
                </a:path>
                <a:path w="1597660" h="1122679">
                  <a:moveTo>
                    <a:pt x="275488" y="367499"/>
                  </a:moveTo>
                  <a:lnTo>
                    <a:pt x="250672" y="367499"/>
                  </a:lnTo>
                  <a:lnTo>
                    <a:pt x="250825" y="429094"/>
                  </a:lnTo>
                  <a:lnTo>
                    <a:pt x="235369" y="408660"/>
                  </a:lnTo>
                  <a:lnTo>
                    <a:pt x="204266" y="367499"/>
                  </a:lnTo>
                  <a:lnTo>
                    <a:pt x="180771" y="367499"/>
                  </a:lnTo>
                  <a:lnTo>
                    <a:pt x="180771" y="469811"/>
                  </a:lnTo>
                  <a:lnTo>
                    <a:pt x="205727" y="469811"/>
                  </a:lnTo>
                  <a:lnTo>
                    <a:pt x="205727" y="408660"/>
                  </a:lnTo>
                  <a:lnTo>
                    <a:pt x="252133" y="469811"/>
                  </a:lnTo>
                  <a:lnTo>
                    <a:pt x="275488" y="469811"/>
                  </a:lnTo>
                  <a:lnTo>
                    <a:pt x="275488" y="429094"/>
                  </a:lnTo>
                  <a:lnTo>
                    <a:pt x="275488" y="367499"/>
                  </a:lnTo>
                  <a:close/>
                </a:path>
                <a:path w="1597660" h="1122679">
                  <a:moveTo>
                    <a:pt x="294640" y="1035202"/>
                  </a:moveTo>
                  <a:lnTo>
                    <a:pt x="289572" y="1030693"/>
                  </a:lnTo>
                  <a:lnTo>
                    <a:pt x="283375" y="1027112"/>
                  </a:lnTo>
                  <a:lnTo>
                    <a:pt x="268719" y="1021753"/>
                  </a:lnTo>
                  <a:lnTo>
                    <a:pt x="261404" y="1020419"/>
                  </a:lnTo>
                  <a:lnTo>
                    <a:pt x="254076" y="1020419"/>
                  </a:lnTo>
                  <a:lnTo>
                    <a:pt x="215125" y="1034910"/>
                  </a:lnTo>
                  <a:lnTo>
                    <a:pt x="199555" y="1071270"/>
                  </a:lnTo>
                  <a:lnTo>
                    <a:pt x="199986" y="1078357"/>
                  </a:lnTo>
                  <a:lnTo>
                    <a:pt x="219710" y="1112202"/>
                  </a:lnTo>
                  <a:lnTo>
                    <a:pt x="252387" y="1122553"/>
                  </a:lnTo>
                  <a:lnTo>
                    <a:pt x="259232" y="1122553"/>
                  </a:lnTo>
                  <a:lnTo>
                    <a:pt x="293522" y="1100569"/>
                  </a:lnTo>
                  <a:lnTo>
                    <a:pt x="293522" y="1070279"/>
                  </a:lnTo>
                  <a:lnTo>
                    <a:pt x="271259" y="1070279"/>
                  </a:lnTo>
                  <a:lnTo>
                    <a:pt x="271259" y="1095781"/>
                  </a:lnTo>
                  <a:lnTo>
                    <a:pt x="264871" y="1098969"/>
                  </a:lnTo>
                  <a:lnTo>
                    <a:pt x="259194" y="1100569"/>
                  </a:lnTo>
                  <a:lnTo>
                    <a:pt x="248958" y="1100569"/>
                  </a:lnTo>
                  <a:lnTo>
                    <a:pt x="226034" y="1076807"/>
                  </a:lnTo>
                  <a:lnTo>
                    <a:pt x="226034" y="1065822"/>
                  </a:lnTo>
                  <a:lnTo>
                    <a:pt x="248666" y="1042250"/>
                  </a:lnTo>
                  <a:lnTo>
                    <a:pt x="258445" y="1042250"/>
                  </a:lnTo>
                  <a:lnTo>
                    <a:pt x="263017" y="1043241"/>
                  </a:lnTo>
                  <a:lnTo>
                    <a:pt x="272313" y="1047178"/>
                  </a:lnTo>
                  <a:lnTo>
                    <a:pt x="276428" y="1049858"/>
                  </a:lnTo>
                  <a:lnTo>
                    <a:pt x="279996" y="1053236"/>
                  </a:lnTo>
                  <a:lnTo>
                    <a:pt x="288925" y="1042250"/>
                  </a:lnTo>
                  <a:lnTo>
                    <a:pt x="294640" y="1035202"/>
                  </a:lnTo>
                  <a:close/>
                </a:path>
                <a:path w="1597660" h="1122679">
                  <a:moveTo>
                    <a:pt x="342404" y="857605"/>
                  </a:moveTo>
                  <a:lnTo>
                    <a:pt x="316623" y="857605"/>
                  </a:lnTo>
                  <a:lnTo>
                    <a:pt x="316623" y="956360"/>
                  </a:lnTo>
                  <a:lnTo>
                    <a:pt x="342404" y="956360"/>
                  </a:lnTo>
                  <a:lnTo>
                    <a:pt x="342404" y="857605"/>
                  </a:lnTo>
                  <a:close/>
                </a:path>
                <a:path w="1597660" h="1122679">
                  <a:moveTo>
                    <a:pt x="399440" y="1100150"/>
                  </a:moveTo>
                  <a:lnTo>
                    <a:pt x="345909" y="1100150"/>
                  </a:lnTo>
                  <a:lnTo>
                    <a:pt x="345909" y="1081557"/>
                  </a:lnTo>
                  <a:lnTo>
                    <a:pt x="392963" y="1081417"/>
                  </a:lnTo>
                  <a:lnTo>
                    <a:pt x="392963" y="1060983"/>
                  </a:lnTo>
                  <a:lnTo>
                    <a:pt x="345909" y="1060983"/>
                  </a:lnTo>
                  <a:lnTo>
                    <a:pt x="345909" y="1042530"/>
                  </a:lnTo>
                  <a:lnTo>
                    <a:pt x="398030" y="1042530"/>
                  </a:lnTo>
                  <a:lnTo>
                    <a:pt x="398030" y="1021969"/>
                  </a:lnTo>
                  <a:lnTo>
                    <a:pt x="320128" y="1021969"/>
                  </a:lnTo>
                  <a:lnTo>
                    <a:pt x="320128" y="1120711"/>
                  </a:lnTo>
                  <a:lnTo>
                    <a:pt x="399440" y="1120711"/>
                  </a:lnTo>
                  <a:lnTo>
                    <a:pt x="399440" y="1100150"/>
                  </a:lnTo>
                  <a:close/>
                </a:path>
                <a:path w="1597660" h="1122679">
                  <a:moveTo>
                    <a:pt x="409600" y="418439"/>
                  </a:moveTo>
                  <a:lnTo>
                    <a:pt x="400227" y="388518"/>
                  </a:lnTo>
                  <a:lnTo>
                    <a:pt x="398424" y="385927"/>
                  </a:lnTo>
                  <a:lnTo>
                    <a:pt x="393801" y="380898"/>
                  </a:lnTo>
                  <a:lnTo>
                    <a:pt x="388493" y="376516"/>
                  </a:lnTo>
                  <a:lnTo>
                    <a:pt x="382524" y="372757"/>
                  </a:lnTo>
                  <a:lnTo>
                    <a:pt x="382168" y="372605"/>
                  </a:lnTo>
                  <a:lnTo>
                    <a:pt x="382168" y="413042"/>
                  </a:lnTo>
                  <a:lnTo>
                    <a:pt x="382168" y="424230"/>
                  </a:lnTo>
                  <a:lnTo>
                    <a:pt x="359638" y="448945"/>
                  </a:lnTo>
                  <a:lnTo>
                    <a:pt x="349516" y="448945"/>
                  </a:lnTo>
                  <a:lnTo>
                    <a:pt x="326415" y="424230"/>
                  </a:lnTo>
                  <a:lnTo>
                    <a:pt x="326415" y="413042"/>
                  </a:lnTo>
                  <a:lnTo>
                    <a:pt x="349516" y="388518"/>
                  </a:lnTo>
                  <a:lnTo>
                    <a:pt x="359638" y="388518"/>
                  </a:lnTo>
                  <a:lnTo>
                    <a:pt x="382168" y="413042"/>
                  </a:lnTo>
                  <a:lnTo>
                    <a:pt x="382168" y="372605"/>
                  </a:lnTo>
                  <a:lnTo>
                    <a:pt x="376021" y="369760"/>
                  </a:lnTo>
                  <a:lnTo>
                    <a:pt x="369150" y="367626"/>
                  </a:lnTo>
                  <a:lnTo>
                    <a:pt x="361911" y="366331"/>
                  </a:lnTo>
                  <a:lnTo>
                    <a:pt x="354291" y="365899"/>
                  </a:lnTo>
                  <a:lnTo>
                    <a:pt x="346659" y="366331"/>
                  </a:lnTo>
                  <a:lnTo>
                    <a:pt x="310146" y="385927"/>
                  </a:lnTo>
                  <a:lnTo>
                    <a:pt x="298983" y="418439"/>
                  </a:lnTo>
                  <a:lnTo>
                    <a:pt x="299427" y="425780"/>
                  </a:lnTo>
                  <a:lnTo>
                    <a:pt x="320065" y="460984"/>
                  </a:lnTo>
                  <a:lnTo>
                    <a:pt x="354291" y="471703"/>
                  </a:lnTo>
                  <a:lnTo>
                    <a:pt x="361911" y="471271"/>
                  </a:lnTo>
                  <a:lnTo>
                    <a:pt x="398424" y="451319"/>
                  </a:lnTo>
                  <a:lnTo>
                    <a:pt x="400050" y="448945"/>
                  </a:lnTo>
                  <a:lnTo>
                    <a:pt x="402374" y="445579"/>
                  </a:lnTo>
                  <a:lnTo>
                    <a:pt x="405523" y="439356"/>
                  </a:lnTo>
                  <a:lnTo>
                    <a:pt x="407784" y="432752"/>
                  </a:lnTo>
                  <a:lnTo>
                    <a:pt x="409143" y="425780"/>
                  </a:lnTo>
                  <a:lnTo>
                    <a:pt x="409600" y="418439"/>
                  </a:lnTo>
                  <a:close/>
                </a:path>
                <a:path w="1597660" h="1122679">
                  <a:moveTo>
                    <a:pt x="462546" y="857618"/>
                  </a:moveTo>
                  <a:lnTo>
                    <a:pt x="438607" y="857618"/>
                  </a:lnTo>
                  <a:lnTo>
                    <a:pt x="438746" y="917054"/>
                  </a:lnTo>
                  <a:lnTo>
                    <a:pt x="423837" y="897343"/>
                  </a:lnTo>
                  <a:lnTo>
                    <a:pt x="393801" y="857618"/>
                  </a:lnTo>
                  <a:lnTo>
                    <a:pt x="371119" y="857618"/>
                  </a:lnTo>
                  <a:lnTo>
                    <a:pt x="371119" y="956360"/>
                  </a:lnTo>
                  <a:lnTo>
                    <a:pt x="395211" y="956360"/>
                  </a:lnTo>
                  <a:lnTo>
                    <a:pt x="395211" y="897343"/>
                  </a:lnTo>
                  <a:lnTo>
                    <a:pt x="440004" y="956360"/>
                  </a:lnTo>
                  <a:lnTo>
                    <a:pt x="462546" y="956360"/>
                  </a:lnTo>
                  <a:lnTo>
                    <a:pt x="462546" y="917054"/>
                  </a:lnTo>
                  <a:lnTo>
                    <a:pt x="462546" y="857618"/>
                  </a:lnTo>
                  <a:close/>
                </a:path>
                <a:path w="1597660" h="1122679">
                  <a:moveTo>
                    <a:pt x="502145" y="1097991"/>
                  </a:moveTo>
                  <a:lnTo>
                    <a:pt x="481418" y="1064361"/>
                  </a:lnTo>
                  <a:lnTo>
                    <a:pt x="468896" y="1060424"/>
                  </a:lnTo>
                  <a:lnTo>
                    <a:pt x="464299" y="1059014"/>
                  </a:lnTo>
                  <a:lnTo>
                    <a:pt x="450164" y="1050188"/>
                  </a:lnTo>
                  <a:lnTo>
                    <a:pt x="450164" y="1045768"/>
                  </a:lnTo>
                  <a:lnTo>
                    <a:pt x="451078" y="1044054"/>
                  </a:lnTo>
                  <a:lnTo>
                    <a:pt x="454736" y="1041704"/>
                  </a:lnTo>
                  <a:lnTo>
                    <a:pt x="457250" y="1041120"/>
                  </a:lnTo>
                  <a:lnTo>
                    <a:pt x="464489" y="1041120"/>
                  </a:lnTo>
                  <a:lnTo>
                    <a:pt x="469480" y="1042111"/>
                  </a:lnTo>
                  <a:lnTo>
                    <a:pt x="481418" y="1046048"/>
                  </a:lnTo>
                  <a:lnTo>
                    <a:pt x="487019" y="1048588"/>
                  </a:lnTo>
                  <a:lnTo>
                    <a:pt x="492290" y="1051687"/>
                  </a:lnTo>
                  <a:lnTo>
                    <a:pt x="497281" y="1041120"/>
                  </a:lnTo>
                  <a:lnTo>
                    <a:pt x="469696" y="1019987"/>
                  </a:lnTo>
                  <a:lnTo>
                    <a:pt x="454672" y="1019987"/>
                  </a:lnTo>
                  <a:lnTo>
                    <a:pt x="423202" y="1044054"/>
                  </a:lnTo>
                  <a:lnTo>
                    <a:pt x="423113" y="1056906"/>
                  </a:lnTo>
                  <a:lnTo>
                    <a:pt x="424688" y="1062088"/>
                  </a:lnTo>
                  <a:lnTo>
                    <a:pt x="460451" y="1081646"/>
                  </a:lnTo>
                  <a:lnTo>
                    <a:pt x="463943" y="1082700"/>
                  </a:lnTo>
                  <a:lnTo>
                    <a:pt x="475094" y="1095552"/>
                  </a:lnTo>
                  <a:lnTo>
                    <a:pt x="473989" y="1097610"/>
                  </a:lnTo>
                  <a:lnTo>
                    <a:pt x="469582" y="1100429"/>
                  </a:lnTo>
                  <a:lnTo>
                    <a:pt x="466547" y="1101128"/>
                  </a:lnTo>
                  <a:lnTo>
                    <a:pt x="457441" y="1101128"/>
                  </a:lnTo>
                  <a:lnTo>
                    <a:pt x="451408" y="1099731"/>
                  </a:lnTo>
                  <a:lnTo>
                    <a:pt x="437794" y="1094092"/>
                  </a:lnTo>
                  <a:lnTo>
                    <a:pt x="431901" y="1090472"/>
                  </a:lnTo>
                  <a:lnTo>
                    <a:pt x="426923" y="1086065"/>
                  </a:lnTo>
                  <a:lnTo>
                    <a:pt x="416915" y="1106208"/>
                  </a:lnTo>
                  <a:lnTo>
                    <a:pt x="422833" y="1111186"/>
                  </a:lnTo>
                  <a:lnTo>
                    <a:pt x="429856" y="1115110"/>
                  </a:lnTo>
                  <a:lnTo>
                    <a:pt x="446100" y="1120838"/>
                  </a:lnTo>
                  <a:lnTo>
                    <a:pt x="454253" y="1122260"/>
                  </a:lnTo>
                  <a:lnTo>
                    <a:pt x="469836" y="1122260"/>
                  </a:lnTo>
                  <a:lnTo>
                    <a:pt x="501180" y="1101128"/>
                  </a:lnTo>
                  <a:lnTo>
                    <a:pt x="502145" y="1097991"/>
                  </a:lnTo>
                  <a:close/>
                </a:path>
                <a:path w="1597660" h="1122679">
                  <a:moveTo>
                    <a:pt x="524878" y="367499"/>
                  </a:moveTo>
                  <a:lnTo>
                    <a:pt x="497446" y="367499"/>
                  </a:lnTo>
                  <a:lnTo>
                    <a:pt x="471754" y="441502"/>
                  </a:lnTo>
                  <a:lnTo>
                    <a:pt x="446214" y="367499"/>
                  </a:lnTo>
                  <a:lnTo>
                    <a:pt x="417461" y="367499"/>
                  </a:lnTo>
                  <a:lnTo>
                    <a:pt x="457161" y="469811"/>
                  </a:lnTo>
                  <a:lnTo>
                    <a:pt x="484886" y="469811"/>
                  </a:lnTo>
                  <a:lnTo>
                    <a:pt x="495947" y="441502"/>
                  </a:lnTo>
                  <a:lnTo>
                    <a:pt x="524878" y="367499"/>
                  </a:lnTo>
                  <a:close/>
                </a:path>
                <a:path w="1597660" h="1122679">
                  <a:moveTo>
                    <a:pt x="582739" y="857618"/>
                  </a:moveTo>
                  <a:lnTo>
                    <a:pt x="558787" y="857618"/>
                  </a:lnTo>
                  <a:lnTo>
                    <a:pt x="558927" y="917054"/>
                  </a:lnTo>
                  <a:lnTo>
                    <a:pt x="544017" y="897343"/>
                  </a:lnTo>
                  <a:lnTo>
                    <a:pt x="513994" y="857618"/>
                  </a:lnTo>
                  <a:lnTo>
                    <a:pt x="491312" y="857618"/>
                  </a:lnTo>
                  <a:lnTo>
                    <a:pt x="491312" y="956360"/>
                  </a:lnTo>
                  <a:lnTo>
                    <a:pt x="515404" y="956360"/>
                  </a:lnTo>
                  <a:lnTo>
                    <a:pt x="515404" y="897343"/>
                  </a:lnTo>
                  <a:lnTo>
                    <a:pt x="560197" y="956360"/>
                  </a:lnTo>
                  <a:lnTo>
                    <a:pt x="582739" y="956360"/>
                  </a:lnTo>
                  <a:lnTo>
                    <a:pt x="582739" y="917054"/>
                  </a:lnTo>
                  <a:lnTo>
                    <a:pt x="582739" y="857618"/>
                  </a:lnTo>
                  <a:close/>
                </a:path>
                <a:path w="1597660" h="1122679">
                  <a:moveTo>
                    <a:pt x="613219" y="1021969"/>
                  </a:moveTo>
                  <a:lnTo>
                    <a:pt x="587438" y="1021969"/>
                  </a:lnTo>
                  <a:lnTo>
                    <a:pt x="587438" y="1086294"/>
                  </a:lnTo>
                  <a:lnTo>
                    <a:pt x="585724" y="1091298"/>
                  </a:lnTo>
                  <a:lnTo>
                    <a:pt x="578866" y="1098715"/>
                  </a:lnTo>
                  <a:lnTo>
                    <a:pt x="574382" y="1100569"/>
                  </a:lnTo>
                  <a:lnTo>
                    <a:pt x="563206" y="1100569"/>
                  </a:lnTo>
                  <a:lnTo>
                    <a:pt x="558558" y="1098689"/>
                  </a:lnTo>
                  <a:lnTo>
                    <a:pt x="551243" y="1091184"/>
                  </a:lnTo>
                  <a:lnTo>
                    <a:pt x="549440" y="1086294"/>
                  </a:lnTo>
                  <a:lnTo>
                    <a:pt x="549402" y="1021969"/>
                  </a:lnTo>
                  <a:lnTo>
                    <a:pt x="523621" y="1021969"/>
                  </a:lnTo>
                  <a:lnTo>
                    <a:pt x="523621" y="1088555"/>
                  </a:lnTo>
                  <a:lnTo>
                    <a:pt x="525475" y="1096035"/>
                  </a:lnTo>
                  <a:lnTo>
                    <a:pt x="532904" y="1108900"/>
                  </a:lnTo>
                  <a:lnTo>
                    <a:pt x="538162" y="1113866"/>
                  </a:lnTo>
                  <a:lnTo>
                    <a:pt x="551776" y="1120813"/>
                  </a:lnTo>
                  <a:lnTo>
                    <a:pt x="559689" y="1122553"/>
                  </a:lnTo>
                  <a:lnTo>
                    <a:pt x="577723" y="1122553"/>
                  </a:lnTo>
                  <a:lnTo>
                    <a:pt x="585584" y="1120813"/>
                  </a:lnTo>
                  <a:lnTo>
                    <a:pt x="599020" y="1113866"/>
                  </a:lnTo>
                  <a:lnTo>
                    <a:pt x="604177" y="1108900"/>
                  </a:lnTo>
                  <a:lnTo>
                    <a:pt x="608863" y="1100569"/>
                  </a:lnTo>
                  <a:lnTo>
                    <a:pt x="611416" y="1096035"/>
                  </a:lnTo>
                  <a:lnTo>
                    <a:pt x="613219" y="1088555"/>
                  </a:lnTo>
                  <a:lnTo>
                    <a:pt x="613219" y="1021969"/>
                  </a:lnTo>
                  <a:close/>
                </a:path>
                <a:path w="1597660" h="1122679">
                  <a:moveTo>
                    <a:pt x="637908" y="469811"/>
                  </a:moveTo>
                  <a:lnTo>
                    <a:pt x="630313" y="451713"/>
                  </a:lnTo>
                  <a:lnTo>
                    <a:pt x="621741" y="431279"/>
                  </a:lnTo>
                  <a:lnTo>
                    <a:pt x="606437" y="394792"/>
                  </a:lnTo>
                  <a:lnTo>
                    <a:pt x="594995" y="367499"/>
                  </a:lnTo>
                  <a:lnTo>
                    <a:pt x="594563" y="367499"/>
                  </a:lnTo>
                  <a:lnTo>
                    <a:pt x="594563" y="431279"/>
                  </a:lnTo>
                  <a:lnTo>
                    <a:pt x="566254" y="431279"/>
                  </a:lnTo>
                  <a:lnTo>
                    <a:pt x="580555" y="394792"/>
                  </a:lnTo>
                  <a:lnTo>
                    <a:pt x="594563" y="431279"/>
                  </a:lnTo>
                  <a:lnTo>
                    <a:pt x="594563" y="367499"/>
                  </a:lnTo>
                  <a:lnTo>
                    <a:pt x="567563" y="367499"/>
                  </a:lnTo>
                  <a:lnTo>
                    <a:pt x="523633" y="469811"/>
                  </a:lnTo>
                  <a:lnTo>
                    <a:pt x="551078" y="469811"/>
                  </a:lnTo>
                  <a:lnTo>
                    <a:pt x="558228" y="451713"/>
                  </a:lnTo>
                  <a:lnTo>
                    <a:pt x="602437" y="451713"/>
                  </a:lnTo>
                  <a:lnTo>
                    <a:pt x="609447" y="469811"/>
                  </a:lnTo>
                  <a:lnTo>
                    <a:pt x="637908" y="469811"/>
                  </a:lnTo>
                  <a:close/>
                </a:path>
                <a:path w="1597660" h="1122679">
                  <a:moveTo>
                    <a:pt x="712304" y="906780"/>
                  </a:moveTo>
                  <a:lnTo>
                    <a:pt x="697039" y="870546"/>
                  </a:lnTo>
                  <a:lnTo>
                    <a:pt x="685812" y="862533"/>
                  </a:lnTo>
                  <a:lnTo>
                    <a:pt x="685812" y="901560"/>
                  </a:lnTo>
                  <a:lnTo>
                    <a:pt x="685812" y="912368"/>
                  </a:lnTo>
                  <a:lnTo>
                    <a:pt x="664070" y="936218"/>
                  </a:lnTo>
                  <a:lnTo>
                    <a:pt x="654304" y="936218"/>
                  </a:lnTo>
                  <a:lnTo>
                    <a:pt x="632002" y="912368"/>
                  </a:lnTo>
                  <a:lnTo>
                    <a:pt x="632002" y="901560"/>
                  </a:lnTo>
                  <a:lnTo>
                    <a:pt x="654304" y="877900"/>
                  </a:lnTo>
                  <a:lnTo>
                    <a:pt x="664070" y="877900"/>
                  </a:lnTo>
                  <a:lnTo>
                    <a:pt x="685812" y="901560"/>
                  </a:lnTo>
                  <a:lnTo>
                    <a:pt x="685812" y="862533"/>
                  </a:lnTo>
                  <a:lnTo>
                    <a:pt x="679881" y="859790"/>
                  </a:lnTo>
                  <a:lnTo>
                    <a:pt x="673252" y="857719"/>
                  </a:lnTo>
                  <a:lnTo>
                    <a:pt x="666267" y="856488"/>
                  </a:lnTo>
                  <a:lnTo>
                    <a:pt x="658914" y="856068"/>
                  </a:lnTo>
                  <a:lnTo>
                    <a:pt x="651548" y="856488"/>
                  </a:lnTo>
                  <a:lnTo>
                    <a:pt x="616305" y="875398"/>
                  </a:lnTo>
                  <a:lnTo>
                    <a:pt x="605523" y="906780"/>
                  </a:lnTo>
                  <a:lnTo>
                    <a:pt x="605955" y="913866"/>
                  </a:lnTo>
                  <a:lnTo>
                    <a:pt x="625881" y="947851"/>
                  </a:lnTo>
                  <a:lnTo>
                    <a:pt x="658914" y="958189"/>
                  </a:lnTo>
                  <a:lnTo>
                    <a:pt x="666267" y="957770"/>
                  </a:lnTo>
                  <a:lnTo>
                    <a:pt x="701497" y="938530"/>
                  </a:lnTo>
                  <a:lnTo>
                    <a:pt x="703084" y="936218"/>
                  </a:lnTo>
                  <a:lnTo>
                    <a:pt x="705319" y="932980"/>
                  </a:lnTo>
                  <a:lnTo>
                    <a:pt x="708367" y="926960"/>
                  </a:lnTo>
                  <a:lnTo>
                    <a:pt x="710552" y="920584"/>
                  </a:lnTo>
                  <a:lnTo>
                    <a:pt x="711860" y="913866"/>
                  </a:lnTo>
                  <a:lnTo>
                    <a:pt x="712304" y="906780"/>
                  </a:lnTo>
                  <a:close/>
                </a:path>
                <a:path w="1597660" h="1122679">
                  <a:moveTo>
                    <a:pt x="724230" y="367499"/>
                  </a:moveTo>
                  <a:lnTo>
                    <a:pt x="636524" y="367499"/>
                  </a:lnTo>
                  <a:lnTo>
                    <a:pt x="636524" y="389547"/>
                  </a:lnTo>
                  <a:lnTo>
                    <a:pt x="666877" y="389547"/>
                  </a:lnTo>
                  <a:lnTo>
                    <a:pt x="666877" y="469811"/>
                  </a:lnTo>
                  <a:lnTo>
                    <a:pt x="693585" y="469811"/>
                  </a:lnTo>
                  <a:lnTo>
                    <a:pt x="693585" y="389547"/>
                  </a:lnTo>
                  <a:lnTo>
                    <a:pt x="724230" y="389547"/>
                  </a:lnTo>
                  <a:lnTo>
                    <a:pt x="724230" y="367499"/>
                  </a:lnTo>
                  <a:close/>
                </a:path>
                <a:path w="1597660" h="1122679">
                  <a:moveTo>
                    <a:pt x="732282" y="1021969"/>
                  </a:moveTo>
                  <a:lnTo>
                    <a:pt x="708342" y="1021969"/>
                  </a:lnTo>
                  <a:lnTo>
                    <a:pt x="708482" y="1081417"/>
                  </a:lnTo>
                  <a:lnTo>
                    <a:pt x="693572" y="1061694"/>
                  </a:lnTo>
                  <a:lnTo>
                    <a:pt x="663536" y="1021969"/>
                  </a:lnTo>
                  <a:lnTo>
                    <a:pt x="640854" y="1021969"/>
                  </a:lnTo>
                  <a:lnTo>
                    <a:pt x="640854" y="1120711"/>
                  </a:lnTo>
                  <a:lnTo>
                    <a:pt x="664946" y="1120711"/>
                  </a:lnTo>
                  <a:lnTo>
                    <a:pt x="664946" y="1061694"/>
                  </a:lnTo>
                  <a:lnTo>
                    <a:pt x="709739" y="1120711"/>
                  </a:lnTo>
                  <a:lnTo>
                    <a:pt x="732282" y="1120711"/>
                  </a:lnTo>
                  <a:lnTo>
                    <a:pt x="732282" y="1081417"/>
                  </a:lnTo>
                  <a:lnTo>
                    <a:pt x="732282" y="1021969"/>
                  </a:lnTo>
                  <a:close/>
                </a:path>
                <a:path w="1597660" h="1122679">
                  <a:moveTo>
                    <a:pt x="763130" y="50558"/>
                  </a:moveTo>
                  <a:lnTo>
                    <a:pt x="748982" y="15201"/>
                  </a:lnTo>
                  <a:lnTo>
                    <a:pt x="748982" y="43484"/>
                  </a:lnTo>
                  <a:lnTo>
                    <a:pt x="748982" y="57835"/>
                  </a:lnTo>
                  <a:lnTo>
                    <a:pt x="718299" y="88557"/>
                  </a:lnTo>
                  <a:lnTo>
                    <a:pt x="683679" y="88557"/>
                  </a:lnTo>
                  <a:lnTo>
                    <a:pt x="683679" y="12573"/>
                  </a:lnTo>
                  <a:lnTo>
                    <a:pt x="717816" y="12573"/>
                  </a:lnTo>
                  <a:lnTo>
                    <a:pt x="747293" y="36982"/>
                  </a:lnTo>
                  <a:lnTo>
                    <a:pt x="748982" y="43484"/>
                  </a:lnTo>
                  <a:lnTo>
                    <a:pt x="748982" y="15201"/>
                  </a:lnTo>
                  <a:lnTo>
                    <a:pt x="710984" y="0"/>
                  </a:lnTo>
                  <a:lnTo>
                    <a:pt x="669810" y="0"/>
                  </a:lnTo>
                  <a:lnTo>
                    <a:pt x="669810" y="101130"/>
                  </a:lnTo>
                  <a:lnTo>
                    <a:pt x="710552" y="101130"/>
                  </a:lnTo>
                  <a:lnTo>
                    <a:pt x="745947" y="88557"/>
                  </a:lnTo>
                  <a:lnTo>
                    <a:pt x="748131" y="86728"/>
                  </a:lnTo>
                  <a:lnTo>
                    <a:pt x="762698" y="57543"/>
                  </a:lnTo>
                  <a:lnTo>
                    <a:pt x="763130" y="50558"/>
                  </a:lnTo>
                  <a:close/>
                </a:path>
                <a:path w="1597660" h="1122679">
                  <a:moveTo>
                    <a:pt x="769962" y="367512"/>
                  </a:moveTo>
                  <a:lnTo>
                    <a:pt x="743254" y="367512"/>
                  </a:lnTo>
                  <a:lnTo>
                    <a:pt x="743254" y="469811"/>
                  </a:lnTo>
                  <a:lnTo>
                    <a:pt x="769962" y="469811"/>
                  </a:lnTo>
                  <a:lnTo>
                    <a:pt x="769962" y="367512"/>
                  </a:lnTo>
                  <a:close/>
                </a:path>
                <a:path w="1597660" h="1122679">
                  <a:moveTo>
                    <a:pt x="823683" y="857618"/>
                  </a:moveTo>
                  <a:lnTo>
                    <a:pt x="797204" y="857618"/>
                  </a:lnTo>
                  <a:lnTo>
                    <a:pt x="772401" y="929030"/>
                  </a:lnTo>
                  <a:lnTo>
                    <a:pt x="747750" y="857618"/>
                  </a:lnTo>
                  <a:lnTo>
                    <a:pt x="720001" y="857618"/>
                  </a:lnTo>
                  <a:lnTo>
                    <a:pt x="758317" y="956360"/>
                  </a:lnTo>
                  <a:lnTo>
                    <a:pt x="785088" y="956360"/>
                  </a:lnTo>
                  <a:lnTo>
                    <a:pt x="795769" y="929030"/>
                  </a:lnTo>
                  <a:lnTo>
                    <a:pt x="823683" y="857618"/>
                  </a:lnTo>
                  <a:close/>
                </a:path>
                <a:path w="1597660" h="1122679">
                  <a:moveTo>
                    <a:pt x="850519" y="101130"/>
                  </a:moveTo>
                  <a:lnTo>
                    <a:pt x="850480" y="90436"/>
                  </a:lnTo>
                  <a:lnTo>
                    <a:pt x="850417" y="66306"/>
                  </a:lnTo>
                  <a:lnTo>
                    <a:pt x="850328" y="46901"/>
                  </a:lnTo>
                  <a:lnTo>
                    <a:pt x="850277" y="42468"/>
                  </a:lnTo>
                  <a:lnTo>
                    <a:pt x="847636" y="35953"/>
                  </a:lnTo>
                  <a:lnTo>
                    <a:pt x="847013" y="35394"/>
                  </a:lnTo>
                  <a:lnTo>
                    <a:pt x="837234" y="26606"/>
                  </a:lnTo>
                  <a:lnTo>
                    <a:pt x="829868" y="24269"/>
                  </a:lnTo>
                  <a:lnTo>
                    <a:pt x="813879" y="24269"/>
                  </a:lnTo>
                  <a:lnTo>
                    <a:pt x="808316" y="25069"/>
                  </a:lnTo>
                  <a:lnTo>
                    <a:pt x="798969" y="28244"/>
                  </a:lnTo>
                  <a:lnTo>
                    <a:pt x="793889" y="30822"/>
                  </a:lnTo>
                  <a:lnTo>
                    <a:pt x="788403" y="34378"/>
                  </a:lnTo>
                  <a:lnTo>
                    <a:pt x="794029" y="43624"/>
                  </a:lnTo>
                  <a:lnTo>
                    <a:pt x="802030" y="38138"/>
                  </a:lnTo>
                  <a:lnTo>
                    <a:pt x="809879" y="35394"/>
                  </a:lnTo>
                  <a:lnTo>
                    <a:pt x="823937" y="35394"/>
                  </a:lnTo>
                  <a:lnTo>
                    <a:pt x="828776" y="36868"/>
                  </a:lnTo>
                  <a:lnTo>
                    <a:pt x="835418" y="42735"/>
                  </a:lnTo>
                  <a:lnTo>
                    <a:pt x="837082" y="46901"/>
                  </a:lnTo>
                  <a:lnTo>
                    <a:pt x="837082" y="55905"/>
                  </a:lnTo>
                  <a:lnTo>
                    <a:pt x="837082" y="66306"/>
                  </a:lnTo>
                  <a:lnTo>
                    <a:pt x="837082" y="73964"/>
                  </a:lnTo>
                  <a:lnTo>
                    <a:pt x="836218" y="78981"/>
                  </a:lnTo>
                  <a:lnTo>
                    <a:pt x="833589" y="82994"/>
                  </a:lnTo>
                  <a:lnTo>
                    <a:pt x="824826" y="89065"/>
                  </a:lnTo>
                  <a:lnTo>
                    <a:pt x="819505" y="90576"/>
                  </a:lnTo>
                  <a:lnTo>
                    <a:pt x="808240" y="90576"/>
                  </a:lnTo>
                  <a:lnTo>
                    <a:pt x="804240" y="89420"/>
                  </a:lnTo>
                  <a:lnTo>
                    <a:pt x="798271" y="84797"/>
                  </a:lnTo>
                  <a:lnTo>
                    <a:pt x="796785" y="81673"/>
                  </a:lnTo>
                  <a:lnTo>
                    <a:pt x="796785" y="73774"/>
                  </a:lnTo>
                  <a:lnTo>
                    <a:pt x="798245" y="70891"/>
                  </a:lnTo>
                  <a:lnTo>
                    <a:pt x="804125" y="67221"/>
                  </a:lnTo>
                  <a:lnTo>
                    <a:pt x="808621" y="66306"/>
                  </a:lnTo>
                  <a:lnTo>
                    <a:pt x="837082" y="66306"/>
                  </a:lnTo>
                  <a:lnTo>
                    <a:pt x="837082" y="55905"/>
                  </a:lnTo>
                  <a:lnTo>
                    <a:pt x="812812" y="55905"/>
                  </a:lnTo>
                  <a:lnTo>
                    <a:pt x="803757" y="56007"/>
                  </a:lnTo>
                  <a:lnTo>
                    <a:pt x="796709" y="58051"/>
                  </a:lnTo>
                  <a:lnTo>
                    <a:pt x="786599" y="66040"/>
                  </a:lnTo>
                  <a:lnTo>
                    <a:pt x="784072" y="71462"/>
                  </a:lnTo>
                  <a:lnTo>
                    <a:pt x="784136" y="82994"/>
                  </a:lnTo>
                  <a:lnTo>
                    <a:pt x="805205" y="101701"/>
                  </a:lnTo>
                  <a:lnTo>
                    <a:pt x="810501" y="101701"/>
                  </a:lnTo>
                  <a:lnTo>
                    <a:pt x="818997" y="101003"/>
                  </a:lnTo>
                  <a:lnTo>
                    <a:pt x="826287" y="98882"/>
                  </a:lnTo>
                  <a:lnTo>
                    <a:pt x="832358" y="95364"/>
                  </a:lnTo>
                  <a:lnTo>
                    <a:pt x="837095" y="90576"/>
                  </a:lnTo>
                  <a:lnTo>
                    <a:pt x="837234" y="90436"/>
                  </a:lnTo>
                  <a:lnTo>
                    <a:pt x="837234" y="101130"/>
                  </a:lnTo>
                  <a:lnTo>
                    <a:pt x="850519" y="101130"/>
                  </a:lnTo>
                  <a:close/>
                </a:path>
                <a:path w="1597660" h="1122679">
                  <a:moveTo>
                    <a:pt x="856132" y="1071270"/>
                  </a:moveTo>
                  <a:lnTo>
                    <a:pt x="841578" y="1035621"/>
                  </a:lnTo>
                  <a:lnTo>
                    <a:pt x="829792" y="1027645"/>
                  </a:lnTo>
                  <a:lnTo>
                    <a:pt x="829792" y="1065911"/>
                  </a:lnTo>
                  <a:lnTo>
                    <a:pt x="829792" y="1077099"/>
                  </a:lnTo>
                  <a:lnTo>
                    <a:pt x="809269" y="1099870"/>
                  </a:lnTo>
                  <a:lnTo>
                    <a:pt x="786828" y="1099870"/>
                  </a:lnTo>
                  <a:lnTo>
                    <a:pt x="786828" y="1042949"/>
                  </a:lnTo>
                  <a:lnTo>
                    <a:pt x="808189" y="1042949"/>
                  </a:lnTo>
                  <a:lnTo>
                    <a:pt x="829792" y="1065911"/>
                  </a:lnTo>
                  <a:lnTo>
                    <a:pt x="829792" y="1027645"/>
                  </a:lnTo>
                  <a:lnTo>
                    <a:pt x="824826" y="1025461"/>
                  </a:lnTo>
                  <a:lnTo>
                    <a:pt x="818197" y="1023518"/>
                  </a:lnTo>
                  <a:lnTo>
                    <a:pt x="811123" y="1022362"/>
                  </a:lnTo>
                  <a:lnTo>
                    <a:pt x="803592" y="1021969"/>
                  </a:lnTo>
                  <a:lnTo>
                    <a:pt x="761047" y="1021969"/>
                  </a:lnTo>
                  <a:lnTo>
                    <a:pt x="761047" y="1120711"/>
                  </a:lnTo>
                  <a:lnTo>
                    <a:pt x="802601" y="1120711"/>
                  </a:lnTo>
                  <a:lnTo>
                    <a:pt x="841387" y="1107059"/>
                  </a:lnTo>
                  <a:lnTo>
                    <a:pt x="855713" y="1078331"/>
                  </a:lnTo>
                  <a:lnTo>
                    <a:pt x="856132" y="1071270"/>
                  </a:lnTo>
                  <a:close/>
                </a:path>
                <a:path w="1597660" h="1122679">
                  <a:moveTo>
                    <a:pt x="904011" y="418439"/>
                  </a:moveTo>
                  <a:lnTo>
                    <a:pt x="894638" y="388518"/>
                  </a:lnTo>
                  <a:lnTo>
                    <a:pt x="892835" y="385927"/>
                  </a:lnTo>
                  <a:lnTo>
                    <a:pt x="888212" y="380898"/>
                  </a:lnTo>
                  <a:lnTo>
                    <a:pt x="882904" y="376516"/>
                  </a:lnTo>
                  <a:lnTo>
                    <a:pt x="876935" y="372757"/>
                  </a:lnTo>
                  <a:lnTo>
                    <a:pt x="876566" y="372592"/>
                  </a:lnTo>
                  <a:lnTo>
                    <a:pt x="876566" y="413042"/>
                  </a:lnTo>
                  <a:lnTo>
                    <a:pt x="876566" y="424230"/>
                  </a:lnTo>
                  <a:lnTo>
                    <a:pt x="854049" y="448945"/>
                  </a:lnTo>
                  <a:lnTo>
                    <a:pt x="843927" y="448945"/>
                  </a:lnTo>
                  <a:lnTo>
                    <a:pt x="820826" y="424230"/>
                  </a:lnTo>
                  <a:lnTo>
                    <a:pt x="820826" y="413042"/>
                  </a:lnTo>
                  <a:lnTo>
                    <a:pt x="843927" y="388518"/>
                  </a:lnTo>
                  <a:lnTo>
                    <a:pt x="854049" y="388518"/>
                  </a:lnTo>
                  <a:lnTo>
                    <a:pt x="876566" y="413042"/>
                  </a:lnTo>
                  <a:lnTo>
                    <a:pt x="876566" y="372592"/>
                  </a:lnTo>
                  <a:lnTo>
                    <a:pt x="870432" y="369760"/>
                  </a:lnTo>
                  <a:lnTo>
                    <a:pt x="863561" y="367626"/>
                  </a:lnTo>
                  <a:lnTo>
                    <a:pt x="856310" y="366331"/>
                  </a:lnTo>
                  <a:lnTo>
                    <a:pt x="848702" y="365899"/>
                  </a:lnTo>
                  <a:lnTo>
                    <a:pt x="841070" y="366331"/>
                  </a:lnTo>
                  <a:lnTo>
                    <a:pt x="804545" y="385927"/>
                  </a:lnTo>
                  <a:lnTo>
                    <a:pt x="793381" y="418439"/>
                  </a:lnTo>
                  <a:lnTo>
                    <a:pt x="793826" y="425780"/>
                  </a:lnTo>
                  <a:lnTo>
                    <a:pt x="814476" y="460984"/>
                  </a:lnTo>
                  <a:lnTo>
                    <a:pt x="848702" y="471703"/>
                  </a:lnTo>
                  <a:lnTo>
                    <a:pt x="856310" y="471271"/>
                  </a:lnTo>
                  <a:lnTo>
                    <a:pt x="892835" y="451319"/>
                  </a:lnTo>
                  <a:lnTo>
                    <a:pt x="894461" y="448945"/>
                  </a:lnTo>
                  <a:lnTo>
                    <a:pt x="896785" y="445579"/>
                  </a:lnTo>
                  <a:lnTo>
                    <a:pt x="899934" y="439356"/>
                  </a:lnTo>
                  <a:lnTo>
                    <a:pt x="902195" y="432752"/>
                  </a:lnTo>
                  <a:lnTo>
                    <a:pt x="903554" y="425780"/>
                  </a:lnTo>
                  <a:lnTo>
                    <a:pt x="904011" y="418439"/>
                  </a:lnTo>
                  <a:close/>
                </a:path>
                <a:path w="1597660" h="1122679">
                  <a:moveTo>
                    <a:pt x="932573" y="74549"/>
                  </a:moveTo>
                  <a:lnTo>
                    <a:pt x="901852" y="54559"/>
                  </a:lnTo>
                  <a:lnTo>
                    <a:pt x="897686" y="52946"/>
                  </a:lnTo>
                  <a:lnTo>
                    <a:pt x="892200" y="49771"/>
                  </a:lnTo>
                  <a:lnTo>
                    <a:pt x="890828" y="47434"/>
                  </a:lnTo>
                  <a:lnTo>
                    <a:pt x="890828" y="41275"/>
                  </a:lnTo>
                  <a:lnTo>
                    <a:pt x="892060" y="38989"/>
                  </a:lnTo>
                  <a:lnTo>
                    <a:pt x="896962" y="35991"/>
                  </a:lnTo>
                  <a:lnTo>
                    <a:pt x="900214" y="35255"/>
                  </a:lnTo>
                  <a:lnTo>
                    <a:pt x="907732" y="35255"/>
                  </a:lnTo>
                  <a:lnTo>
                    <a:pt x="911364" y="35826"/>
                  </a:lnTo>
                  <a:lnTo>
                    <a:pt x="918972" y="38138"/>
                  </a:lnTo>
                  <a:lnTo>
                    <a:pt x="922464" y="39674"/>
                  </a:lnTo>
                  <a:lnTo>
                    <a:pt x="925639" y="41605"/>
                  </a:lnTo>
                  <a:lnTo>
                    <a:pt x="928674" y="35255"/>
                  </a:lnTo>
                  <a:lnTo>
                    <a:pt x="909891" y="24130"/>
                  </a:lnTo>
                  <a:lnTo>
                    <a:pt x="897470" y="24130"/>
                  </a:lnTo>
                  <a:lnTo>
                    <a:pt x="890968" y="25908"/>
                  </a:lnTo>
                  <a:lnTo>
                    <a:pt x="880567" y="33032"/>
                  </a:lnTo>
                  <a:lnTo>
                    <a:pt x="878078" y="38138"/>
                  </a:lnTo>
                  <a:lnTo>
                    <a:pt x="877963" y="50126"/>
                  </a:lnTo>
                  <a:lnTo>
                    <a:pt x="879094" y="53886"/>
                  </a:lnTo>
                  <a:lnTo>
                    <a:pt x="902093" y="67754"/>
                  </a:lnTo>
                  <a:lnTo>
                    <a:pt x="907872" y="69481"/>
                  </a:lnTo>
                  <a:lnTo>
                    <a:pt x="912177" y="71221"/>
                  </a:lnTo>
                  <a:lnTo>
                    <a:pt x="917867" y="74688"/>
                  </a:lnTo>
                  <a:lnTo>
                    <a:pt x="919289" y="77292"/>
                  </a:lnTo>
                  <a:lnTo>
                    <a:pt x="919289" y="84124"/>
                  </a:lnTo>
                  <a:lnTo>
                    <a:pt x="917930" y="86626"/>
                  </a:lnTo>
                  <a:lnTo>
                    <a:pt x="912545" y="89903"/>
                  </a:lnTo>
                  <a:lnTo>
                    <a:pt x="908977" y="90728"/>
                  </a:lnTo>
                  <a:lnTo>
                    <a:pt x="900125" y="90728"/>
                  </a:lnTo>
                  <a:lnTo>
                    <a:pt x="895565" y="89852"/>
                  </a:lnTo>
                  <a:lnTo>
                    <a:pt x="886231" y="86385"/>
                  </a:lnTo>
                  <a:lnTo>
                    <a:pt x="882307" y="84074"/>
                  </a:lnTo>
                  <a:lnTo>
                    <a:pt x="879119" y="81191"/>
                  </a:lnTo>
                  <a:lnTo>
                    <a:pt x="874064" y="91008"/>
                  </a:lnTo>
                  <a:lnTo>
                    <a:pt x="877722" y="94386"/>
                  </a:lnTo>
                  <a:lnTo>
                    <a:pt x="882230" y="96989"/>
                  </a:lnTo>
                  <a:lnTo>
                    <a:pt x="892924" y="100647"/>
                  </a:lnTo>
                  <a:lnTo>
                    <a:pt x="898436" y="101561"/>
                  </a:lnTo>
                  <a:lnTo>
                    <a:pt x="912202" y="101561"/>
                  </a:lnTo>
                  <a:lnTo>
                    <a:pt x="918972" y="99682"/>
                  </a:lnTo>
                  <a:lnTo>
                    <a:pt x="929855" y="92163"/>
                  </a:lnTo>
                  <a:lnTo>
                    <a:pt x="930567" y="90728"/>
                  </a:lnTo>
                  <a:lnTo>
                    <a:pt x="932573" y="86677"/>
                  </a:lnTo>
                  <a:lnTo>
                    <a:pt x="932573" y="74549"/>
                  </a:lnTo>
                  <a:close/>
                </a:path>
                <a:path w="1597660" h="1122679">
                  <a:moveTo>
                    <a:pt x="932903" y="956360"/>
                  </a:moveTo>
                  <a:lnTo>
                    <a:pt x="925576" y="938898"/>
                  </a:lnTo>
                  <a:lnTo>
                    <a:pt x="917295" y="919175"/>
                  </a:lnTo>
                  <a:lnTo>
                    <a:pt x="902525" y="883958"/>
                  </a:lnTo>
                  <a:lnTo>
                    <a:pt x="891489" y="857618"/>
                  </a:lnTo>
                  <a:lnTo>
                    <a:pt x="891057" y="857618"/>
                  </a:lnTo>
                  <a:lnTo>
                    <a:pt x="891057" y="919175"/>
                  </a:lnTo>
                  <a:lnTo>
                    <a:pt x="863727" y="919175"/>
                  </a:lnTo>
                  <a:lnTo>
                    <a:pt x="877544" y="883958"/>
                  </a:lnTo>
                  <a:lnTo>
                    <a:pt x="891057" y="919175"/>
                  </a:lnTo>
                  <a:lnTo>
                    <a:pt x="891057" y="857618"/>
                  </a:lnTo>
                  <a:lnTo>
                    <a:pt x="864997" y="857618"/>
                  </a:lnTo>
                  <a:lnTo>
                    <a:pt x="822604" y="956360"/>
                  </a:lnTo>
                  <a:lnTo>
                    <a:pt x="849083" y="956360"/>
                  </a:lnTo>
                  <a:lnTo>
                    <a:pt x="855980" y="938898"/>
                  </a:lnTo>
                  <a:lnTo>
                    <a:pt x="898664" y="938898"/>
                  </a:lnTo>
                  <a:lnTo>
                    <a:pt x="905433" y="956360"/>
                  </a:lnTo>
                  <a:lnTo>
                    <a:pt x="932903" y="956360"/>
                  </a:lnTo>
                  <a:close/>
                </a:path>
                <a:path w="1597660" h="1122679">
                  <a:moveTo>
                    <a:pt x="970267" y="1021969"/>
                  </a:moveTo>
                  <a:lnTo>
                    <a:pt x="944486" y="1021969"/>
                  </a:lnTo>
                  <a:lnTo>
                    <a:pt x="944486" y="1062253"/>
                  </a:lnTo>
                  <a:lnTo>
                    <a:pt x="904621" y="1062253"/>
                  </a:lnTo>
                  <a:lnTo>
                    <a:pt x="904621" y="1021969"/>
                  </a:lnTo>
                  <a:lnTo>
                    <a:pt x="878840" y="1021969"/>
                  </a:lnTo>
                  <a:lnTo>
                    <a:pt x="878840" y="1120711"/>
                  </a:lnTo>
                  <a:lnTo>
                    <a:pt x="904621" y="1120711"/>
                  </a:lnTo>
                  <a:lnTo>
                    <a:pt x="904621" y="1082827"/>
                  </a:lnTo>
                  <a:lnTo>
                    <a:pt x="944486" y="1082827"/>
                  </a:lnTo>
                  <a:lnTo>
                    <a:pt x="944486" y="1120711"/>
                  </a:lnTo>
                  <a:lnTo>
                    <a:pt x="970267" y="1120711"/>
                  </a:lnTo>
                  <a:lnTo>
                    <a:pt x="970267" y="1082827"/>
                  </a:lnTo>
                  <a:lnTo>
                    <a:pt x="970267" y="1062253"/>
                  </a:lnTo>
                  <a:lnTo>
                    <a:pt x="970267" y="1021969"/>
                  </a:lnTo>
                  <a:close/>
                </a:path>
                <a:path w="1597660" h="1122679">
                  <a:moveTo>
                    <a:pt x="1016342" y="857618"/>
                  </a:moveTo>
                  <a:lnTo>
                    <a:pt x="931672" y="857618"/>
                  </a:lnTo>
                  <a:lnTo>
                    <a:pt x="931672" y="878878"/>
                  </a:lnTo>
                  <a:lnTo>
                    <a:pt x="960970" y="878878"/>
                  </a:lnTo>
                  <a:lnTo>
                    <a:pt x="960970" y="956360"/>
                  </a:lnTo>
                  <a:lnTo>
                    <a:pt x="986751" y="956360"/>
                  </a:lnTo>
                  <a:lnTo>
                    <a:pt x="986751" y="878878"/>
                  </a:lnTo>
                  <a:lnTo>
                    <a:pt x="1016342" y="878878"/>
                  </a:lnTo>
                  <a:lnTo>
                    <a:pt x="1016342" y="857618"/>
                  </a:lnTo>
                  <a:close/>
                </a:path>
                <a:path w="1597660" h="1122679">
                  <a:moveTo>
                    <a:pt x="1022146" y="367499"/>
                  </a:moveTo>
                  <a:lnTo>
                    <a:pt x="997331" y="367499"/>
                  </a:lnTo>
                  <a:lnTo>
                    <a:pt x="997483" y="429094"/>
                  </a:lnTo>
                  <a:lnTo>
                    <a:pt x="982027" y="408660"/>
                  </a:lnTo>
                  <a:lnTo>
                    <a:pt x="950925" y="367499"/>
                  </a:lnTo>
                  <a:lnTo>
                    <a:pt x="927430" y="367499"/>
                  </a:lnTo>
                  <a:lnTo>
                    <a:pt x="927430" y="469811"/>
                  </a:lnTo>
                  <a:lnTo>
                    <a:pt x="952385" y="469811"/>
                  </a:lnTo>
                  <a:lnTo>
                    <a:pt x="952385" y="408660"/>
                  </a:lnTo>
                  <a:lnTo>
                    <a:pt x="998791" y="469811"/>
                  </a:lnTo>
                  <a:lnTo>
                    <a:pt x="1022146" y="469811"/>
                  </a:lnTo>
                  <a:lnTo>
                    <a:pt x="1022146" y="429094"/>
                  </a:lnTo>
                  <a:lnTo>
                    <a:pt x="1022146" y="367499"/>
                  </a:lnTo>
                  <a:close/>
                </a:path>
                <a:path w="1597660" h="1122679">
                  <a:moveTo>
                    <a:pt x="1060589" y="857605"/>
                  </a:moveTo>
                  <a:lnTo>
                    <a:pt x="1034821" y="857605"/>
                  </a:lnTo>
                  <a:lnTo>
                    <a:pt x="1034821" y="956360"/>
                  </a:lnTo>
                  <a:lnTo>
                    <a:pt x="1060589" y="956360"/>
                  </a:lnTo>
                  <a:lnTo>
                    <a:pt x="1060589" y="857605"/>
                  </a:lnTo>
                  <a:close/>
                </a:path>
                <a:path w="1597660" h="1122679">
                  <a:moveTo>
                    <a:pt x="1078280" y="1100150"/>
                  </a:moveTo>
                  <a:lnTo>
                    <a:pt x="1024750" y="1100150"/>
                  </a:lnTo>
                  <a:lnTo>
                    <a:pt x="1024750" y="1081557"/>
                  </a:lnTo>
                  <a:lnTo>
                    <a:pt x="1071791" y="1081417"/>
                  </a:lnTo>
                  <a:lnTo>
                    <a:pt x="1071791" y="1060983"/>
                  </a:lnTo>
                  <a:lnTo>
                    <a:pt x="1024750" y="1060983"/>
                  </a:lnTo>
                  <a:lnTo>
                    <a:pt x="1024750" y="1042530"/>
                  </a:lnTo>
                  <a:lnTo>
                    <a:pt x="1076871" y="1042530"/>
                  </a:lnTo>
                  <a:lnTo>
                    <a:pt x="1076871" y="1021969"/>
                  </a:lnTo>
                  <a:lnTo>
                    <a:pt x="998969" y="1021969"/>
                  </a:lnTo>
                  <a:lnTo>
                    <a:pt x="998969" y="1120711"/>
                  </a:lnTo>
                  <a:lnTo>
                    <a:pt x="1078280" y="1120711"/>
                  </a:lnTo>
                  <a:lnTo>
                    <a:pt x="1078280" y="1100150"/>
                  </a:lnTo>
                  <a:close/>
                </a:path>
                <a:path w="1597660" h="1122679">
                  <a:moveTo>
                    <a:pt x="1129868" y="1021956"/>
                  </a:moveTo>
                  <a:lnTo>
                    <a:pt x="1104087" y="1021956"/>
                  </a:lnTo>
                  <a:lnTo>
                    <a:pt x="1104087" y="1120711"/>
                  </a:lnTo>
                  <a:lnTo>
                    <a:pt x="1129868" y="1120711"/>
                  </a:lnTo>
                  <a:lnTo>
                    <a:pt x="1129868" y="1021956"/>
                  </a:lnTo>
                  <a:close/>
                </a:path>
                <a:path w="1597660" h="1122679">
                  <a:moveTo>
                    <a:pt x="1132141" y="446265"/>
                  </a:moveTo>
                  <a:lnTo>
                    <a:pt x="1110665" y="411429"/>
                  </a:lnTo>
                  <a:lnTo>
                    <a:pt x="1097699" y="407352"/>
                  </a:lnTo>
                  <a:lnTo>
                    <a:pt x="1092923" y="405892"/>
                  </a:lnTo>
                  <a:lnTo>
                    <a:pt x="1078280" y="396748"/>
                  </a:lnTo>
                  <a:lnTo>
                    <a:pt x="1078280" y="392163"/>
                  </a:lnTo>
                  <a:lnTo>
                    <a:pt x="1079233" y="390398"/>
                  </a:lnTo>
                  <a:lnTo>
                    <a:pt x="1083030" y="387959"/>
                  </a:lnTo>
                  <a:lnTo>
                    <a:pt x="1085634" y="387350"/>
                  </a:lnTo>
                  <a:lnTo>
                    <a:pt x="1093127" y="387350"/>
                  </a:lnTo>
                  <a:lnTo>
                    <a:pt x="1098308" y="388378"/>
                  </a:lnTo>
                  <a:lnTo>
                    <a:pt x="1110665" y="392455"/>
                  </a:lnTo>
                  <a:lnTo>
                    <a:pt x="1116469" y="395084"/>
                  </a:lnTo>
                  <a:lnTo>
                    <a:pt x="1121918" y="398297"/>
                  </a:lnTo>
                  <a:lnTo>
                    <a:pt x="1127086" y="387350"/>
                  </a:lnTo>
                  <a:lnTo>
                    <a:pt x="1098524" y="365467"/>
                  </a:lnTo>
                  <a:lnTo>
                    <a:pt x="1082954" y="365467"/>
                  </a:lnTo>
                  <a:lnTo>
                    <a:pt x="1050340" y="390398"/>
                  </a:lnTo>
                  <a:lnTo>
                    <a:pt x="1050264" y="403694"/>
                  </a:lnTo>
                  <a:lnTo>
                    <a:pt x="1051890" y="409079"/>
                  </a:lnTo>
                  <a:lnTo>
                    <a:pt x="1088936" y="429336"/>
                  </a:lnTo>
                  <a:lnTo>
                    <a:pt x="1092568" y="430428"/>
                  </a:lnTo>
                  <a:lnTo>
                    <a:pt x="1104112" y="443738"/>
                  </a:lnTo>
                  <a:lnTo>
                    <a:pt x="1102969" y="445871"/>
                  </a:lnTo>
                  <a:lnTo>
                    <a:pt x="1098397" y="448792"/>
                  </a:lnTo>
                  <a:lnTo>
                    <a:pt x="1095260" y="449529"/>
                  </a:lnTo>
                  <a:lnTo>
                    <a:pt x="1085824" y="449529"/>
                  </a:lnTo>
                  <a:lnTo>
                    <a:pt x="1079576" y="448068"/>
                  </a:lnTo>
                  <a:lnTo>
                    <a:pt x="1065466" y="442226"/>
                  </a:lnTo>
                  <a:lnTo>
                    <a:pt x="1059357" y="438480"/>
                  </a:lnTo>
                  <a:lnTo>
                    <a:pt x="1054201" y="433908"/>
                  </a:lnTo>
                  <a:lnTo>
                    <a:pt x="1043851" y="454774"/>
                  </a:lnTo>
                  <a:lnTo>
                    <a:pt x="1084630" y="471144"/>
                  </a:lnTo>
                  <a:lnTo>
                    <a:pt x="1090980" y="471411"/>
                  </a:lnTo>
                  <a:lnTo>
                    <a:pt x="1098664" y="471411"/>
                  </a:lnTo>
                  <a:lnTo>
                    <a:pt x="1131125" y="449529"/>
                  </a:lnTo>
                  <a:lnTo>
                    <a:pt x="1132141" y="446265"/>
                  </a:lnTo>
                  <a:close/>
                </a:path>
                <a:path w="1597660" h="1122679">
                  <a:moveTo>
                    <a:pt x="1182179" y="857618"/>
                  </a:moveTo>
                  <a:lnTo>
                    <a:pt x="1155700" y="857618"/>
                  </a:lnTo>
                  <a:lnTo>
                    <a:pt x="1130909" y="929030"/>
                  </a:lnTo>
                  <a:lnTo>
                    <a:pt x="1106258" y="857618"/>
                  </a:lnTo>
                  <a:lnTo>
                    <a:pt x="1078496" y="857618"/>
                  </a:lnTo>
                  <a:lnTo>
                    <a:pt x="1116825" y="956360"/>
                  </a:lnTo>
                  <a:lnTo>
                    <a:pt x="1143584" y="956360"/>
                  </a:lnTo>
                  <a:lnTo>
                    <a:pt x="1154264" y="929030"/>
                  </a:lnTo>
                  <a:lnTo>
                    <a:pt x="1182179" y="857618"/>
                  </a:lnTo>
                  <a:close/>
                </a:path>
                <a:path w="1597660" h="1122679">
                  <a:moveTo>
                    <a:pt x="1232801" y="367499"/>
                  </a:moveTo>
                  <a:lnTo>
                    <a:pt x="1156335" y="367499"/>
                  </a:lnTo>
                  <a:lnTo>
                    <a:pt x="1156335" y="469811"/>
                  </a:lnTo>
                  <a:lnTo>
                    <a:pt x="1183043" y="469811"/>
                  </a:lnTo>
                  <a:lnTo>
                    <a:pt x="1183043" y="432892"/>
                  </a:lnTo>
                  <a:lnTo>
                    <a:pt x="1228864" y="432892"/>
                  </a:lnTo>
                  <a:lnTo>
                    <a:pt x="1228864" y="411581"/>
                  </a:lnTo>
                  <a:lnTo>
                    <a:pt x="1183043" y="411581"/>
                  </a:lnTo>
                  <a:lnTo>
                    <a:pt x="1183043" y="388810"/>
                  </a:lnTo>
                  <a:lnTo>
                    <a:pt x="1232662" y="388810"/>
                  </a:lnTo>
                  <a:lnTo>
                    <a:pt x="1232801" y="367499"/>
                  </a:lnTo>
                  <a:close/>
                </a:path>
                <a:path w="1597660" h="1122679">
                  <a:moveTo>
                    <a:pt x="1233081" y="1021969"/>
                  </a:moveTo>
                  <a:lnTo>
                    <a:pt x="1148410" y="1021969"/>
                  </a:lnTo>
                  <a:lnTo>
                    <a:pt x="1148410" y="1043241"/>
                  </a:lnTo>
                  <a:lnTo>
                    <a:pt x="1177709" y="1043241"/>
                  </a:lnTo>
                  <a:lnTo>
                    <a:pt x="1177709" y="1120711"/>
                  </a:lnTo>
                  <a:lnTo>
                    <a:pt x="1203490" y="1120711"/>
                  </a:lnTo>
                  <a:lnTo>
                    <a:pt x="1203490" y="1043241"/>
                  </a:lnTo>
                  <a:lnTo>
                    <a:pt x="1233081" y="1043241"/>
                  </a:lnTo>
                  <a:lnTo>
                    <a:pt x="1233081" y="1021969"/>
                  </a:lnTo>
                  <a:close/>
                </a:path>
                <a:path w="1597660" h="1122679">
                  <a:moveTo>
                    <a:pt x="1279321" y="935799"/>
                  </a:moveTo>
                  <a:lnTo>
                    <a:pt x="1225791" y="935799"/>
                  </a:lnTo>
                  <a:lnTo>
                    <a:pt x="1225791" y="917206"/>
                  </a:lnTo>
                  <a:lnTo>
                    <a:pt x="1272844" y="917054"/>
                  </a:lnTo>
                  <a:lnTo>
                    <a:pt x="1272844" y="896632"/>
                  </a:lnTo>
                  <a:lnTo>
                    <a:pt x="1225791" y="896632"/>
                  </a:lnTo>
                  <a:lnTo>
                    <a:pt x="1225791" y="878179"/>
                  </a:lnTo>
                  <a:lnTo>
                    <a:pt x="1277924" y="878179"/>
                  </a:lnTo>
                  <a:lnTo>
                    <a:pt x="1277924" y="857618"/>
                  </a:lnTo>
                  <a:lnTo>
                    <a:pt x="1200023" y="857618"/>
                  </a:lnTo>
                  <a:lnTo>
                    <a:pt x="1200023" y="956360"/>
                  </a:lnTo>
                  <a:lnTo>
                    <a:pt x="1279321" y="956360"/>
                  </a:lnTo>
                  <a:lnTo>
                    <a:pt x="1279321" y="935799"/>
                  </a:lnTo>
                  <a:close/>
                </a:path>
                <a:path w="1597660" h="1122679">
                  <a:moveTo>
                    <a:pt x="1329817" y="1097991"/>
                  </a:moveTo>
                  <a:lnTo>
                    <a:pt x="1309077" y="1064361"/>
                  </a:lnTo>
                  <a:lnTo>
                    <a:pt x="1296568" y="1060424"/>
                  </a:lnTo>
                  <a:lnTo>
                    <a:pt x="1291958" y="1059014"/>
                  </a:lnTo>
                  <a:lnTo>
                    <a:pt x="1277835" y="1050188"/>
                  </a:lnTo>
                  <a:lnTo>
                    <a:pt x="1277835" y="1045768"/>
                  </a:lnTo>
                  <a:lnTo>
                    <a:pt x="1278750" y="1044054"/>
                  </a:lnTo>
                  <a:lnTo>
                    <a:pt x="1282407" y="1041704"/>
                  </a:lnTo>
                  <a:lnTo>
                    <a:pt x="1284922" y="1041120"/>
                  </a:lnTo>
                  <a:lnTo>
                    <a:pt x="1292148" y="1041120"/>
                  </a:lnTo>
                  <a:lnTo>
                    <a:pt x="1297152" y="1042111"/>
                  </a:lnTo>
                  <a:lnTo>
                    <a:pt x="1309077" y="1046048"/>
                  </a:lnTo>
                  <a:lnTo>
                    <a:pt x="1314691" y="1048588"/>
                  </a:lnTo>
                  <a:lnTo>
                    <a:pt x="1319949" y="1051687"/>
                  </a:lnTo>
                  <a:lnTo>
                    <a:pt x="1324940" y="1041120"/>
                  </a:lnTo>
                  <a:lnTo>
                    <a:pt x="1297368" y="1019987"/>
                  </a:lnTo>
                  <a:lnTo>
                    <a:pt x="1282331" y="1019987"/>
                  </a:lnTo>
                  <a:lnTo>
                    <a:pt x="1250873" y="1044054"/>
                  </a:lnTo>
                  <a:lnTo>
                    <a:pt x="1250784" y="1056906"/>
                  </a:lnTo>
                  <a:lnTo>
                    <a:pt x="1252359" y="1062088"/>
                  </a:lnTo>
                  <a:lnTo>
                    <a:pt x="1288110" y="1081646"/>
                  </a:lnTo>
                  <a:lnTo>
                    <a:pt x="1291615" y="1082700"/>
                  </a:lnTo>
                  <a:lnTo>
                    <a:pt x="1302766" y="1095552"/>
                  </a:lnTo>
                  <a:lnTo>
                    <a:pt x="1301661" y="1097610"/>
                  </a:lnTo>
                  <a:lnTo>
                    <a:pt x="1297241" y="1100429"/>
                  </a:lnTo>
                  <a:lnTo>
                    <a:pt x="1294218" y="1101128"/>
                  </a:lnTo>
                  <a:lnTo>
                    <a:pt x="1285113" y="1101128"/>
                  </a:lnTo>
                  <a:lnTo>
                    <a:pt x="1279067" y="1099731"/>
                  </a:lnTo>
                  <a:lnTo>
                    <a:pt x="1265453" y="1094092"/>
                  </a:lnTo>
                  <a:lnTo>
                    <a:pt x="1259560" y="1090472"/>
                  </a:lnTo>
                  <a:lnTo>
                    <a:pt x="1254582" y="1086065"/>
                  </a:lnTo>
                  <a:lnTo>
                    <a:pt x="1244587" y="1106208"/>
                  </a:lnTo>
                  <a:lnTo>
                    <a:pt x="1250505" y="1111186"/>
                  </a:lnTo>
                  <a:lnTo>
                    <a:pt x="1257515" y="1115110"/>
                  </a:lnTo>
                  <a:lnTo>
                    <a:pt x="1273771" y="1120838"/>
                  </a:lnTo>
                  <a:lnTo>
                    <a:pt x="1281912" y="1122260"/>
                  </a:lnTo>
                  <a:lnTo>
                    <a:pt x="1297508" y="1122260"/>
                  </a:lnTo>
                  <a:lnTo>
                    <a:pt x="1328851" y="1101128"/>
                  </a:lnTo>
                  <a:lnTo>
                    <a:pt x="1329817" y="1097991"/>
                  </a:lnTo>
                  <a:close/>
                </a:path>
                <a:path w="1597660" h="1122679">
                  <a:moveTo>
                    <a:pt x="1337500" y="448500"/>
                  </a:moveTo>
                  <a:lnTo>
                    <a:pt x="1282052" y="448500"/>
                  </a:lnTo>
                  <a:lnTo>
                    <a:pt x="1282052" y="429234"/>
                  </a:lnTo>
                  <a:lnTo>
                    <a:pt x="1330794" y="429094"/>
                  </a:lnTo>
                  <a:lnTo>
                    <a:pt x="1330794" y="407936"/>
                  </a:lnTo>
                  <a:lnTo>
                    <a:pt x="1282052" y="407936"/>
                  </a:lnTo>
                  <a:lnTo>
                    <a:pt x="1282052" y="388810"/>
                  </a:lnTo>
                  <a:lnTo>
                    <a:pt x="1336040" y="388810"/>
                  </a:lnTo>
                  <a:lnTo>
                    <a:pt x="1336040" y="367499"/>
                  </a:lnTo>
                  <a:lnTo>
                    <a:pt x="1255344" y="367499"/>
                  </a:lnTo>
                  <a:lnTo>
                    <a:pt x="1255344" y="469811"/>
                  </a:lnTo>
                  <a:lnTo>
                    <a:pt x="1337500" y="469811"/>
                  </a:lnTo>
                  <a:lnTo>
                    <a:pt x="1337500" y="448500"/>
                  </a:lnTo>
                  <a:close/>
                </a:path>
                <a:path w="1597660" h="1122679">
                  <a:moveTo>
                    <a:pt x="1388478" y="1069428"/>
                  </a:moveTo>
                  <a:lnTo>
                    <a:pt x="1351153" y="1069428"/>
                  </a:lnTo>
                  <a:lnTo>
                    <a:pt x="1351153" y="1085494"/>
                  </a:lnTo>
                  <a:lnTo>
                    <a:pt x="1388478" y="1085494"/>
                  </a:lnTo>
                  <a:lnTo>
                    <a:pt x="1388478" y="1069428"/>
                  </a:lnTo>
                  <a:close/>
                </a:path>
                <a:path w="1597660" h="1122679">
                  <a:moveTo>
                    <a:pt x="1434071" y="447040"/>
                  </a:moveTo>
                  <a:lnTo>
                    <a:pt x="1390726" y="447040"/>
                  </a:lnTo>
                  <a:lnTo>
                    <a:pt x="1390726" y="367499"/>
                  </a:lnTo>
                  <a:lnTo>
                    <a:pt x="1364018" y="367499"/>
                  </a:lnTo>
                  <a:lnTo>
                    <a:pt x="1364018" y="469811"/>
                  </a:lnTo>
                  <a:lnTo>
                    <a:pt x="1434071" y="469811"/>
                  </a:lnTo>
                  <a:lnTo>
                    <a:pt x="1434071" y="447040"/>
                  </a:lnTo>
                  <a:close/>
                </a:path>
                <a:path w="1597660" h="1122679">
                  <a:moveTo>
                    <a:pt x="1552270" y="418579"/>
                  </a:moveTo>
                  <a:lnTo>
                    <a:pt x="1537169" y="381647"/>
                  </a:lnTo>
                  <a:lnTo>
                    <a:pt x="1524977" y="373392"/>
                  </a:lnTo>
                  <a:lnTo>
                    <a:pt x="1524977" y="413042"/>
                  </a:lnTo>
                  <a:lnTo>
                    <a:pt x="1524977" y="424611"/>
                  </a:lnTo>
                  <a:lnTo>
                    <a:pt x="1503718" y="448208"/>
                  </a:lnTo>
                  <a:lnTo>
                    <a:pt x="1480464" y="448208"/>
                  </a:lnTo>
                  <a:lnTo>
                    <a:pt x="1480464" y="389255"/>
                  </a:lnTo>
                  <a:lnTo>
                    <a:pt x="1502587" y="389255"/>
                  </a:lnTo>
                  <a:lnTo>
                    <a:pt x="1524977" y="413042"/>
                  </a:lnTo>
                  <a:lnTo>
                    <a:pt x="1524977" y="373392"/>
                  </a:lnTo>
                  <a:lnTo>
                    <a:pt x="1519809" y="371119"/>
                  </a:lnTo>
                  <a:lnTo>
                    <a:pt x="1512951" y="369112"/>
                  </a:lnTo>
                  <a:lnTo>
                    <a:pt x="1505610" y="367906"/>
                  </a:lnTo>
                  <a:lnTo>
                    <a:pt x="1497825" y="367499"/>
                  </a:lnTo>
                  <a:lnTo>
                    <a:pt x="1453756" y="367499"/>
                  </a:lnTo>
                  <a:lnTo>
                    <a:pt x="1453756" y="469811"/>
                  </a:lnTo>
                  <a:lnTo>
                    <a:pt x="1496809" y="469811"/>
                  </a:lnTo>
                  <a:lnTo>
                    <a:pt x="1536966" y="455650"/>
                  </a:lnTo>
                  <a:lnTo>
                    <a:pt x="1551825" y="425894"/>
                  </a:lnTo>
                  <a:lnTo>
                    <a:pt x="1552270" y="418579"/>
                  </a:lnTo>
                  <a:close/>
                </a:path>
                <a:path w="1597660" h="1122679">
                  <a:moveTo>
                    <a:pt x="1597101" y="454583"/>
                  </a:moveTo>
                  <a:lnTo>
                    <a:pt x="1595932" y="451561"/>
                  </a:lnTo>
                  <a:lnTo>
                    <a:pt x="1591259" y="446900"/>
                  </a:lnTo>
                  <a:lnTo>
                    <a:pt x="1588236" y="445731"/>
                  </a:lnTo>
                  <a:lnTo>
                    <a:pt x="1580845" y="445731"/>
                  </a:lnTo>
                  <a:lnTo>
                    <a:pt x="1577848" y="446900"/>
                  </a:lnTo>
                  <a:lnTo>
                    <a:pt x="1575574" y="449237"/>
                  </a:lnTo>
                  <a:lnTo>
                    <a:pt x="1573276" y="451561"/>
                  </a:lnTo>
                  <a:lnTo>
                    <a:pt x="1572145" y="454583"/>
                  </a:lnTo>
                  <a:lnTo>
                    <a:pt x="1572145" y="461975"/>
                  </a:lnTo>
                  <a:lnTo>
                    <a:pt x="1573301" y="465023"/>
                  </a:lnTo>
                  <a:lnTo>
                    <a:pt x="1577975" y="469785"/>
                  </a:lnTo>
                  <a:lnTo>
                    <a:pt x="1580946" y="470979"/>
                  </a:lnTo>
                  <a:lnTo>
                    <a:pt x="1588236" y="470979"/>
                  </a:lnTo>
                  <a:lnTo>
                    <a:pt x="1591259" y="469785"/>
                  </a:lnTo>
                  <a:lnTo>
                    <a:pt x="1595932" y="465023"/>
                  </a:lnTo>
                  <a:lnTo>
                    <a:pt x="1597101" y="461975"/>
                  </a:lnTo>
                  <a:lnTo>
                    <a:pt x="1597101" y="454583"/>
                  </a:lnTo>
                  <a:close/>
                </a:path>
                <a:path w="1597660" h="1122679">
                  <a:moveTo>
                    <a:pt x="1597101" y="411238"/>
                  </a:moveTo>
                  <a:lnTo>
                    <a:pt x="1595932" y="408228"/>
                  </a:lnTo>
                  <a:lnTo>
                    <a:pt x="1591259" y="403555"/>
                  </a:lnTo>
                  <a:lnTo>
                    <a:pt x="1588236" y="402386"/>
                  </a:lnTo>
                  <a:lnTo>
                    <a:pt x="1580845" y="402386"/>
                  </a:lnTo>
                  <a:lnTo>
                    <a:pt x="1577848" y="403555"/>
                  </a:lnTo>
                  <a:lnTo>
                    <a:pt x="1573276" y="408228"/>
                  </a:lnTo>
                  <a:lnTo>
                    <a:pt x="1572145" y="411238"/>
                  </a:lnTo>
                  <a:lnTo>
                    <a:pt x="1572145" y="418630"/>
                  </a:lnTo>
                  <a:lnTo>
                    <a:pt x="1573301" y="421678"/>
                  </a:lnTo>
                  <a:lnTo>
                    <a:pt x="1577975" y="426440"/>
                  </a:lnTo>
                  <a:lnTo>
                    <a:pt x="1580946" y="427634"/>
                  </a:lnTo>
                  <a:lnTo>
                    <a:pt x="1588236" y="427634"/>
                  </a:lnTo>
                  <a:lnTo>
                    <a:pt x="1591259" y="426440"/>
                  </a:lnTo>
                  <a:lnTo>
                    <a:pt x="1595932" y="421678"/>
                  </a:lnTo>
                  <a:lnTo>
                    <a:pt x="1597101" y="418630"/>
                  </a:lnTo>
                  <a:lnTo>
                    <a:pt x="1597101" y="4112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8">
              <a:extLst>
                <a:ext uri="{FF2B5EF4-FFF2-40B4-BE49-F238E27FC236}">
                  <a16:creationId xmlns:a16="http://schemas.microsoft.com/office/drawing/2014/main" id="{7B03B03B-3DE7-8EFA-41C2-5DF26A651B74}"/>
                </a:ext>
              </a:extLst>
            </p:cNvPr>
            <p:cNvSpPr/>
            <p:nvPr/>
          </p:nvSpPr>
          <p:spPr>
            <a:xfrm>
              <a:off x="3133539" y="3739617"/>
              <a:ext cx="608330" cy="0"/>
            </a:xfrm>
            <a:custGeom>
              <a:avLst/>
              <a:gdLst/>
              <a:ahLst/>
              <a:cxnLst/>
              <a:rect l="l" t="t" r="r" b="b"/>
              <a:pathLst>
                <a:path w="608329">
                  <a:moveTo>
                    <a:pt x="0" y="0"/>
                  </a:moveTo>
                  <a:lnTo>
                    <a:pt x="608177" y="0"/>
                  </a:lnTo>
                </a:path>
              </a:pathLst>
            </a:custGeom>
            <a:ln w="119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9">
              <a:extLst>
                <a:ext uri="{FF2B5EF4-FFF2-40B4-BE49-F238E27FC236}">
                  <a16:creationId xmlns:a16="http://schemas.microsoft.com/office/drawing/2014/main" id="{31AC39C5-0A02-42EE-8FD3-0783FE9156D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8057" y="1712222"/>
              <a:ext cx="4099143" cy="1636844"/>
            </a:xfrm>
            <a:prstGeom prst="rect">
              <a:avLst/>
            </a:prstGeom>
          </p:spPr>
        </p:pic>
        <p:pic>
          <p:nvPicPr>
            <p:cNvPr id="20" name="object 10">
              <a:extLst>
                <a:ext uri="{FF2B5EF4-FFF2-40B4-BE49-F238E27FC236}">
                  <a16:creationId xmlns:a16="http://schemas.microsoft.com/office/drawing/2014/main" id="{FFDCB20C-E6F6-EFC4-18BC-5D5BF52ECFA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8057" y="4232278"/>
              <a:ext cx="4099143" cy="1573491"/>
            </a:xfrm>
            <a:prstGeom prst="rect">
              <a:avLst/>
            </a:prstGeom>
          </p:spPr>
        </p:pic>
        <p:pic>
          <p:nvPicPr>
            <p:cNvPr id="21" name="object 11">
              <a:extLst>
                <a:ext uri="{FF2B5EF4-FFF2-40B4-BE49-F238E27FC236}">
                  <a16:creationId xmlns:a16="http://schemas.microsoft.com/office/drawing/2014/main" id="{F19FF831-7C73-5E4C-4EF3-8A941AE75D9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0856" y="3403793"/>
              <a:ext cx="1709864" cy="704786"/>
            </a:xfrm>
            <a:prstGeom prst="rect">
              <a:avLst/>
            </a:prstGeom>
          </p:spPr>
        </p:pic>
        <p:pic>
          <p:nvPicPr>
            <p:cNvPr id="22" name="object 12">
              <a:extLst>
                <a:ext uri="{FF2B5EF4-FFF2-40B4-BE49-F238E27FC236}">
                  <a16:creationId xmlns:a16="http://schemas.microsoft.com/office/drawing/2014/main" id="{896E2C13-BA3F-8375-7049-09ACABE1ABF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394583" y="3403791"/>
              <a:ext cx="1794294" cy="7047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8330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46AB6-9D4C-073A-0BBC-ECFD60913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CC04C35-F3A7-D95B-4137-9A675A1F37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D686543B-5C01-ED71-A842-0FDD47FBDD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AE7E3EC-24DA-DD4C-7049-94FEDA12B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35FD969-27B9-4774-DAF4-9C2C4CFBC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8668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D081E-1A18-BF35-7CB9-A34D3797D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A84162D-EB1E-09E9-BCB6-99334749C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21" y="841688"/>
            <a:ext cx="10310220" cy="5312273"/>
          </a:xfrm>
          <a:prstGeom prst="rect">
            <a:avLst/>
          </a:prstGeom>
        </p:spPr>
      </p:pic>
      <p:pic>
        <p:nvPicPr>
          <p:cNvPr id="5" name="Grafik 4" descr="Marker">
            <a:extLst>
              <a:ext uri="{FF2B5EF4-FFF2-40B4-BE49-F238E27FC236}">
                <a16:creationId xmlns:a16="http://schemas.microsoft.com/office/drawing/2014/main" id="{8DF45A14-8D22-D602-E298-6939E48416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44878" y="6113201"/>
            <a:ext cx="472479" cy="472479"/>
          </a:xfrm>
          <a:prstGeom prst="rect">
            <a:avLst/>
          </a:prstGeom>
        </p:spPr>
      </p:pic>
      <p:pic>
        <p:nvPicPr>
          <p:cNvPr id="6" name="Grafik 5" descr="Marker">
            <a:extLst>
              <a:ext uri="{FF2B5EF4-FFF2-40B4-BE49-F238E27FC236}">
                <a16:creationId xmlns:a16="http://schemas.microsoft.com/office/drawing/2014/main" id="{66A6E40E-DDA1-5B37-032D-E83998B6D8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263" y="4004005"/>
            <a:ext cx="472479" cy="47247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DD3A7AD-E60F-50F5-1775-2DBA2D66F896}"/>
              </a:ext>
            </a:extLst>
          </p:cNvPr>
          <p:cNvSpPr txBox="1"/>
          <p:nvPr/>
        </p:nvSpPr>
        <p:spPr>
          <a:xfrm>
            <a:off x="207166" y="4435724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Belfast</a:t>
            </a:r>
          </a:p>
        </p:txBody>
      </p:sp>
      <p:pic>
        <p:nvPicPr>
          <p:cNvPr id="8" name="Grafik 7" descr="Marker">
            <a:extLst>
              <a:ext uri="{FF2B5EF4-FFF2-40B4-BE49-F238E27FC236}">
                <a16:creationId xmlns:a16="http://schemas.microsoft.com/office/drawing/2014/main" id="{6D1EE961-0423-8715-DBFF-07A3C62599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81659" y="6113201"/>
            <a:ext cx="472479" cy="47247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9B95EAE-A662-E3C7-3CFB-5192DDE1B0D4}"/>
              </a:ext>
            </a:extLst>
          </p:cNvPr>
          <p:cNvSpPr txBox="1"/>
          <p:nvPr/>
        </p:nvSpPr>
        <p:spPr>
          <a:xfrm>
            <a:off x="3045029" y="6308681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Bremen</a:t>
            </a:r>
          </a:p>
        </p:txBody>
      </p:sp>
      <p:pic>
        <p:nvPicPr>
          <p:cNvPr id="10" name="Grafik 9" descr="Marker">
            <a:extLst>
              <a:ext uri="{FF2B5EF4-FFF2-40B4-BE49-F238E27FC236}">
                <a16:creationId xmlns:a16="http://schemas.microsoft.com/office/drawing/2014/main" id="{9EE0E79E-CB31-442A-4686-B8ED573D99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93391" y="4465389"/>
            <a:ext cx="472479" cy="472479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3B36718-5972-FFCA-A6E3-FBD4D525EA83}"/>
              </a:ext>
            </a:extLst>
          </p:cNvPr>
          <p:cNvSpPr txBox="1"/>
          <p:nvPr/>
        </p:nvSpPr>
        <p:spPr>
          <a:xfrm>
            <a:off x="3956761" y="4660869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Büsum</a:t>
            </a:r>
          </a:p>
        </p:txBody>
      </p:sp>
      <p:pic>
        <p:nvPicPr>
          <p:cNvPr id="12" name="Grafik 11" descr="Marker">
            <a:extLst>
              <a:ext uri="{FF2B5EF4-FFF2-40B4-BE49-F238E27FC236}">
                <a16:creationId xmlns:a16="http://schemas.microsoft.com/office/drawing/2014/main" id="{575C6583-4D78-F96A-A859-C7D862CCC7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30787" y="5649383"/>
            <a:ext cx="472479" cy="47247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CCBBB99-3672-C29D-791B-E2CEB37AA9D9}"/>
              </a:ext>
            </a:extLst>
          </p:cNvPr>
          <p:cNvSpPr txBox="1"/>
          <p:nvPr/>
        </p:nvSpPr>
        <p:spPr>
          <a:xfrm>
            <a:off x="9194157" y="5844863"/>
            <a:ext cx="12879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Bad Segeberg</a:t>
            </a:r>
          </a:p>
        </p:txBody>
      </p:sp>
      <p:pic>
        <p:nvPicPr>
          <p:cNvPr id="14" name="Grafik 13" descr="Marker">
            <a:extLst>
              <a:ext uri="{FF2B5EF4-FFF2-40B4-BE49-F238E27FC236}">
                <a16:creationId xmlns:a16="http://schemas.microsoft.com/office/drawing/2014/main" id="{C17A92D3-8305-22E8-3483-A2FD1619A6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89704" y="380523"/>
            <a:ext cx="472479" cy="472479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745544D-374D-DB16-BE8C-7655B9BD141A}"/>
              </a:ext>
            </a:extLst>
          </p:cNvPr>
          <p:cNvSpPr txBox="1"/>
          <p:nvPr/>
        </p:nvSpPr>
        <p:spPr>
          <a:xfrm>
            <a:off x="5953074" y="576003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Flensburg</a:t>
            </a:r>
          </a:p>
        </p:txBody>
      </p:sp>
      <p:pic>
        <p:nvPicPr>
          <p:cNvPr id="16" name="Grafik 15" descr="Marker">
            <a:extLst>
              <a:ext uri="{FF2B5EF4-FFF2-40B4-BE49-F238E27FC236}">
                <a16:creationId xmlns:a16="http://schemas.microsoft.com/office/drawing/2014/main" id="{35B46DF2-73F2-78FA-7A8E-FF0ECF5224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68056" y="6113201"/>
            <a:ext cx="472479" cy="472479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49310608-4E79-1A6D-9690-BD3AA5540B7A}"/>
              </a:ext>
            </a:extLst>
          </p:cNvPr>
          <p:cNvSpPr txBox="1"/>
          <p:nvPr/>
        </p:nvSpPr>
        <p:spPr>
          <a:xfrm>
            <a:off x="7931426" y="6308681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Fürth</a:t>
            </a:r>
          </a:p>
        </p:txBody>
      </p:sp>
      <p:pic>
        <p:nvPicPr>
          <p:cNvPr id="18" name="Grafik 17" descr="Marker">
            <a:extLst>
              <a:ext uri="{FF2B5EF4-FFF2-40B4-BE49-F238E27FC236}">
                <a16:creationId xmlns:a16="http://schemas.microsoft.com/office/drawing/2014/main" id="{09077A57-9DC5-87BB-3D79-90296B07D9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91638" y="6104444"/>
            <a:ext cx="472479" cy="472479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EB75B8D1-1ADF-4F90-4556-66D474D447B7}"/>
              </a:ext>
            </a:extLst>
          </p:cNvPr>
          <p:cNvSpPr txBox="1"/>
          <p:nvPr/>
        </p:nvSpPr>
        <p:spPr>
          <a:xfrm>
            <a:off x="6211072" y="6576923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Hamburg</a:t>
            </a:r>
          </a:p>
        </p:txBody>
      </p:sp>
      <p:pic>
        <p:nvPicPr>
          <p:cNvPr id="20" name="Grafik 19" descr="Marker">
            <a:extLst>
              <a:ext uri="{FF2B5EF4-FFF2-40B4-BE49-F238E27FC236}">
                <a16:creationId xmlns:a16="http://schemas.microsoft.com/office/drawing/2014/main" id="{D9228003-1A63-4458-3EDC-34782902AB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12879" y="380523"/>
            <a:ext cx="472479" cy="472479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6E355528-3FFD-9EF3-567A-1325B3BE94E5}"/>
              </a:ext>
            </a:extLst>
          </p:cNvPr>
          <p:cNvSpPr txBox="1"/>
          <p:nvPr/>
        </p:nvSpPr>
        <p:spPr>
          <a:xfrm>
            <a:off x="3676249" y="576003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Dänemark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E92BA94-3F44-3EE7-6704-42D10D6BE5DE}"/>
              </a:ext>
            </a:extLst>
          </p:cNvPr>
          <p:cNvSpPr txBox="1"/>
          <p:nvPr/>
        </p:nvSpPr>
        <p:spPr>
          <a:xfrm>
            <a:off x="6235343" y="6333031"/>
            <a:ext cx="160258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Kaltenkirchen</a:t>
            </a:r>
          </a:p>
        </p:txBody>
      </p:sp>
      <p:pic>
        <p:nvPicPr>
          <p:cNvPr id="23" name="Grafik 22" descr="Marker">
            <a:extLst>
              <a:ext uri="{FF2B5EF4-FFF2-40B4-BE49-F238E27FC236}">
                <a16:creationId xmlns:a16="http://schemas.microsoft.com/office/drawing/2014/main" id="{9D575DA3-4E11-9EC7-E436-2C693FF550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5797" y="6113201"/>
            <a:ext cx="472479" cy="472479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FD8F44FA-BDF7-FC25-5865-16E6C2E4237D}"/>
              </a:ext>
            </a:extLst>
          </p:cNvPr>
          <p:cNvSpPr txBox="1"/>
          <p:nvPr/>
        </p:nvSpPr>
        <p:spPr>
          <a:xfrm>
            <a:off x="4659167" y="6308681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Tübingen</a:t>
            </a:r>
          </a:p>
        </p:txBody>
      </p:sp>
      <p:pic>
        <p:nvPicPr>
          <p:cNvPr id="25" name="Grafik 24" descr="Marker">
            <a:extLst>
              <a:ext uri="{FF2B5EF4-FFF2-40B4-BE49-F238E27FC236}">
                <a16:creationId xmlns:a16="http://schemas.microsoft.com/office/drawing/2014/main" id="{110E8A0A-0924-B5AC-F8B4-35DED464B9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70956" y="5717586"/>
            <a:ext cx="472479" cy="472479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041443F1-1444-5C71-A857-BD5439D9F74F}"/>
              </a:ext>
            </a:extLst>
          </p:cNvPr>
          <p:cNvSpPr/>
          <p:nvPr/>
        </p:nvSpPr>
        <p:spPr>
          <a:xfrm>
            <a:off x="11165841" y="5662898"/>
            <a:ext cx="282707" cy="2770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de-DE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91572848-D31A-DEC4-E5BC-15BF54EF9785}"/>
              </a:ext>
            </a:extLst>
          </p:cNvPr>
          <p:cNvSpPr txBox="1"/>
          <p:nvPr/>
        </p:nvSpPr>
        <p:spPr>
          <a:xfrm>
            <a:off x="4659167" y="6581001"/>
            <a:ext cx="11424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Saarbrücken</a:t>
            </a:r>
          </a:p>
        </p:txBody>
      </p:sp>
      <p:pic>
        <p:nvPicPr>
          <p:cNvPr id="29" name="Grafik 28" descr="Marker">
            <a:extLst>
              <a:ext uri="{FF2B5EF4-FFF2-40B4-BE49-F238E27FC236}">
                <a16:creationId xmlns:a16="http://schemas.microsoft.com/office/drawing/2014/main" id="{684D5D7A-9F1F-4570-7351-FDCE6E2D86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62894" y="6113201"/>
            <a:ext cx="472479" cy="472479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A181F281-36CE-558C-2789-A343931E425B}"/>
              </a:ext>
            </a:extLst>
          </p:cNvPr>
          <p:cNvSpPr txBox="1"/>
          <p:nvPr/>
        </p:nvSpPr>
        <p:spPr>
          <a:xfrm>
            <a:off x="9326264" y="6308681"/>
            <a:ext cx="113021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Schnaittach</a:t>
            </a:r>
          </a:p>
        </p:txBody>
      </p:sp>
      <p:pic>
        <p:nvPicPr>
          <p:cNvPr id="31" name="Grafik 30" descr="Marker">
            <a:extLst>
              <a:ext uri="{FF2B5EF4-FFF2-40B4-BE49-F238E27FC236}">
                <a16:creationId xmlns:a16="http://schemas.microsoft.com/office/drawing/2014/main" id="{CBE12BF8-D453-DEE3-32A6-445CDBD716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52468" y="5260747"/>
            <a:ext cx="472479" cy="472479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5C4D4BA1-D8F5-F661-06B6-702F74F7B4EE}"/>
              </a:ext>
            </a:extLst>
          </p:cNvPr>
          <p:cNvSpPr txBox="1"/>
          <p:nvPr/>
        </p:nvSpPr>
        <p:spPr>
          <a:xfrm>
            <a:off x="9015838" y="5456227"/>
            <a:ext cx="12879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Trappenkamp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27C334D5-CFF9-9F43-A1B0-463C07D2EB9B}"/>
              </a:ext>
            </a:extLst>
          </p:cNvPr>
          <p:cNvSpPr txBox="1"/>
          <p:nvPr/>
        </p:nvSpPr>
        <p:spPr>
          <a:xfrm>
            <a:off x="3038889" y="6576922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Karlsruhe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9D198EDC-2E39-66AF-4337-2F16F2745AEC}"/>
              </a:ext>
            </a:extLst>
          </p:cNvPr>
          <p:cNvSpPr txBox="1"/>
          <p:nvPr/>
        </p:nvSpPr>
        <p:spPr>
          <a:xfrm>
            <a:off x="11026740" y="6262881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Berlin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4FC0A051-AE38-0C42-2172-EA46A18EC6E1}"/>
              </a:ext>
            </a:extLst>
          </p:cNvPr>
          <p:cNvSpPr txBox="1"/>
          <p:nvPr/>
        </p:nvSpPr>
        <p:spPr>
          <a:xfrm>
            <a:off x="11432266" y="5940800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Lübeck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8BC2CA4F-F1F3-AD0F-B057-CB2C3E707BC7}"/>
              </a:ext>
            </a:extLst>
          </p:cNvPr>
          <p:cNvSpPr txBox="1"/>
          <p:nvPr/>
        </p:nvSpPr>
        <p:spPr>
          <a:xfrm>
            <a:off x="11047796" y="6522666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Dresden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4E8107-A484-D468-BA12-267F2D96C135}"/>
              </a:ext>
            </a:extLst>
          </p:cNvPr>
          <p:cNvSpPr txBox="1">
            <a:spLocks/>
          </p:cNvSpPr>
          <p:nvPr/>
        </p:nvSpPr>
        <p:spPr>
          <a:xfrm>
            <a:off x="4118243" y="1184048"/>
            <a:ext cx="3039209" cy="277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1800" b="0" i="0">
                <a:solidFill>
                  <a:srgbClr val="006581"/>
                </a:solidFill>
                <a:latin typeface="+mj-lt"/>
                <a:ea typeface="Open Sans Extrabold" panose="020B0906030804020204" pitchFamily="34" charset="0"/>
                <a:cs typeface="Helvetica Neue LT Std 75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600" b="0" i="0" u="none" strike="noStrike" kern="0" cap="none" spc="35" normalizeH="0" baseline="0" noProof="0">
                <a:ln>
                  <a:noFill/>
                </a:ln>
                <a:solidFill>
                  <a:srgbClr val="006581"/>
                </a:solidFill>
                <a:effectLst/>
                <a:uLnTx/>
                <a:uFillTx/>
                <a:latin typeface="Open Sans Extrabold"/>
                <a:ea typeface="Open Sans Extrabold" panose="020B0906030804020204" pitchFamily="34" charset="0"/>
              </a:rPr>
              <a:t>Partnerschaften</a:t>
            </a:r>
          </a:p>
        </p:txBody>
      </p:sp>
      <p:sp>
        <p:nvSpPr>
          <p:cNvPr id="27" name="Sprechblase: rechteckig 26">
            <a:extLst>
              <a:ext uri="{FF2B5EF4-FFF2-40B4-BE49-F238E27FC236}">
                <a16:creationId xmlns:a16="http://schemas.microsoft.com/office/drawing/2014/main" id="{F8A52B35-BCE9-F7B2-AB5B-8EEF4636568E}"/>
              </a:ext>
            </a:extLst>
          </p:cNvPr>
          <p:cNvSpPr/>
          <p:nvPr/>
        </p:nvSpPr>
        <p:spPr>
          <a:xfrm>
            <a:off x="1361641" y="2305997"/>
            <a:ext cx="4228063" cy="818203"/>
          </a:xfrm>
          <a:prstGeom prst="wedgeRectCallout">
            <a:avLst>
              <a:gd name="adj1" fmla="val 47556"/>
              <a:gd name="adj2" fmla="val 43155"/>
            </a:avLst>
          </a:prstGeom>
          <a:solidFill>
            <a:srgbClr val="E7E6E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>
                <a:ln>
                  <a:noFill/>
                </a:ln>
                <a:solidFill>
                  <a:srgbClr val="00647B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75 Bündnispartner in einem maritim geprägten Wirtschaftsraum</a:t>
            </a:r>
          </a:p>
        </p:txBody>
      </p:sp>
      <p:pic>
        <p:nvPicPr>
          <p:cNvPr id="3" name="Grafik 2" descr="Marker">
            <a:extLst>
              <a:ext uri="{FF2B5EF4-FFF2-40B4-BE49-F238E27FC236}">
                <a16:creationId xmlns:a16="http://schemas.microsoft.com/office/drawing/2014/main" id="{27C3853F-A622-6633-0161-4AD96F01D2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55308" y="370059"/>
            <a:ext cx="472479" cy="472479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13235BF2-C350-5BF1-B227-2ADDE9058E14}"/>
              </a:ext>
            </a:extLst>
          </p:cNvPr>
          <p:cNvSpPr txBox="1"/>
          <p:nvPr/>
        </p:nvSpPr>
        <p:spPr>
          <a:xfrm>
            <a:off x="8918678" y="565539"/>
            <a:ext cx="103339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1" i="0" u="none" strike="noStrike" kern="1200" cap="none" spc="0" normalizeH="0" baseline="0" noProof="0">
                <a:ln>
                  <a:noFill/>
                </a:ln>
                <a:solidFill>
                  <a:srgbClr val="8497B0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Norwegen</a:t>
            </a:r>
          </a:p>
        </p:txBody>
      </p:sp>
      <p:sp>
        <p:nvSpPr>
          <p:cNvPr id="39" name="Foliennummernplatzhalter 38">
            <a:extLst>
              <a:ext uri="{FF2B5EF4-FFF2-40B4-BE49-F238E27FC236}">
                <a16:creationId xmlns:a16="http://schemas.microsoft.com/office/drawing/2014/main" id="{3918BEB3-8BDE-F269-3D5F-AF9E552E4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F39D1-873E-4763-8AAC-E7E4CFB569B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8212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35" dirty="0"/>
              <a:t>Das</a:t>
            </a:r>
            <a:r>
              <a:rPr lang="de-DE" spc="85" dirty="0"/>
              <a:t> </a:t>
            </a:r>
            <a:r>
              <a:rPr lang="de-DE" spc="50" dirty="0"/>
              <a:t>Bündnis</a:t>
            </a:r>
            <a:r>
              <a:rPr lang="de-DE" spc="90" dirty="0"/>
              <a:t> </a:t>
            </a:r>
            <a:r>
              <a:rPr lang="de-DE" spc="30" dirty="0"/>
              <a:t>in</a:t>
            </a:r>
            <a:r>
              <a:rPr lang="de-DE" spc="90" dirty="0"/>
              <a:t> </a:t>
            </a:r>
            <a:r>
              <a:rPr lang="de-DE" spc="40" dirty="0"/>
              <a:t>der</a:t>
            </a:r>
            <a:r>
              <a:rPr lang="de-DE" spc="90" dirty="0"/>
              <a:t> </a:t>
            </a:r>
            <a:r>
              <a:rPr lang="de-DE" spc="45" dirty="0"/>
              <a:t>Region</a:t>
            </a:r>
            <a:endParaRPr lang="de-DE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5848381" cy="4422281"/>
          </a:xfrm>
        </p:spPr>
        <p:txBody>
          <a:bodyPr/>
          <a:lstStyle/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spc="10" dirty="0">
                <a:solidFill>
                  <a:srgbClr val="231F20"/>
                </a:solidFill>
              </a:rPr>
              <a:t>40 Partner in einem maritim geprägten Natur- und Wirtschaftsraum an der Ostsee</a:t>
            </a: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endParaRPr lang="de-DE" spc="10" dirty="0">
              <a:solidFill>
                <a:srgbClr val="231F20"/>
              </a:solidFill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spc="10" dirty="0">
                <a:solidFill>
                  <a:srgbClr val="231F20"/>
                </a:solidFill>
              </a:rPr>
              <a:t>Starke Gesundheitswirtschaft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de-DE" spc="10" dirty="0">
                <a:solidFill>
                  <a:srgbClr val="231F2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500 Firmen (davon 99 % KMU) 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de-DE" spc="10" dirty="0">
                <a:solidFill>
                  <a:srgbClr val="231F2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 30.000 Beschäftigten </a:t>
            </a:r>
          </a:p>
          <a:p>
            <a:pPr marL="893763" marR="999490" lvl="1">
              <a:lnSpc>
                <a:spcPct val="100000"/>
              </a:lnSpc>
              <a:spcAft>
                <a:spcPts val="1200"/>
              </a:spcAft>
            </a:pPr>
            <a:r>
              <a:rPr lang="de-DE" spc="10" dirty="0">
                <a:solidFill>
                  <a:srgbClr val="231F2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rund 1,4 Mrd. Euro Jahresumsatz in Kiel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14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C4BA13C6-44DD-D1BF-6368-35B7F1127B6B}"/>
              </a:ext>
            </a:extLst>
          </p:cNvPr>
          <p:cNvGrpSpPr/>
          <p:nvPr/>
        </p:nvGrpSpPr>
        <p:grpSpPr>
          <a:xfrm>
            <a:off x="6150584" y="1344002"/>
            <a:ext cx="5530228" cy="4776483"/>
            <a:chOff x="6150584" y="1344002"/>
            <a:chExt cx="5530228" cy="4776483"/>
          </a:xfrm>
        </p:grpSpPr>
        <p:grpSp>
          <p:nvGrpSpPr>
            <p:cNvPr id="25" name="object 4">
              <a:extLst>
                <a:ext uri="{FF2B5EF4-FFF2-40B4-BE49-F238E27FC236}">
                  <a16:creationId xmlns:a16="http://schemas.microsoft.com/office/drawing/2014/main" id="{A1191C5E-CCEF-1E06-FD4F-1FDD85ED9AD4}"/>
                </a:ext>
              </a:extLst>
            </p:cNvPr>
            <p:cNvGrpSpPr/>
            <p:nvPr/>
          </p:nvGrpSpPr>
          <p:grpSpPr>
            <a:xfrm>
              <a:off x="6150584" y="1344002"/>
              <a:ext cx="5530228" cy="4776483"/>
              <a:chOff x="6150584" y="1344002"/>
              <a:chExt cx="5530228" cy="4776483"/>
            </a:xfrm>
          </p:grpSpPr>
          <p:sp>
            <p:nvSpPr>
              <p:cNvPr id="26" name="object 5">
                <a:extLst>
                  <a:ext uri="{FF2B5EF4-FFF2-40B4-BE49-F238E27FC236}">
                    <a16:creationId xmlns:a16="http://schemas.microsoft.com/office/drawing/2014/main" id="{413CAA53-1093-284D-4C70-5571224B5019}"/>
                  </a:ext>
                </a:extLst>
              </p:cNvPr>
              <p:cNvSpPr/>
              <p:nvPr/>
            </p:nvSpPr>
            <p:spPr>
              <a:xfrm>
                <a:off x="6150597" y="1344002"/>
                <a:ext cx="5530215" cy="4776470"/>
              </a:xfrm>
              <a:custGeom>
                <a:avLst/>
                <a:gdLst/>
                <a:ahLst/>
                <a:cxnLst/>
                <a:rect l="l" t="t" r="r" b="b"/>
                <a:pathLst>
                  <a:path w="5530215" h="4776470">
                    <a:moveTo>
                      <a:pt x="5529605" y="0"/>
                    </a:moveTo>
                    <a:lnTo>
                      <a:pt x="0" y="0"/>
                    </a:lnTo>
                    <a:lnTo>
                      <a:pt x="0" y="4776012"/>
                    </a:lnTo>
                    <a:lnTo>
                      <a:pt x="5529605" y="4776012"/>
                    </a:lnTo>
                    <a:lnTo>
                      <a:pt x="5529605" y="0"/>
                    </a:lnTo>
                    <a:close/>
                  </a:path>
                </a:pathLst>
              </a:custGeom>
              <a:solidFill>
                <a:srgbClr val="A9DAF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6">
                <a:extLst>
                  <a:ext uri="{FF2B5EF4-FFF2-40B4-BE49-F238E27FC236}">
                    <a16:creationId xmlns:a16="http://schemas.microsoft.com/office/drawing/2014/main" id="{832AC55D-516A-A987-0B90-CBFAD393D8ED}"/>
                  </a:ext>
                </a:extLst>
              </p:cNvPr>
              <p:cNvSpPr/>
              <p:nvPr/>
            </p:nvSpPr>
            <p:spPr>
              <a:xfrm>
                <a:off x="6150584" y="1344015"/>
                <a:ext cx="5530215" cy="4776470"/>
              </a:xfrm>
              <a:custGeom>
                <a:avLst/>
                <a:gdLst/>
                <a:ahLst/>
                <a:cxnLst/>
                <a:rect l="l" t="t" r="r" b="b"/>
                <a:pathLst>
                  <a:path w="5530215" h="4776470">
                    <a:moveTo>
                      <a:pt x="515975" y="0"/>
                    </a:moveTo>
                    <a:lnTo>
                      <a:pt x="0" y="0"/>
                    </a:lnTo>
                    <a:lnTo>
                      <a:pt x="0" y="10439"/>
                    </a:lnTo>
                    <a:lnTo>
                      <a:pt x="325450" y="117246"/>
                    </a:lnTo>
                    <a:lnTo>
                      <a:pt x="515975" y="0"/>
                    </a:lnTo>
                    <a:close/>
                  </a:path>
                  <a:path w="5530215" h="4776470">
                    <a:moveTo>
                      <a:pt x="5529618" y="4239653"/>
                    </a:moveTo>
                    <a:lnTo>
                      <a:pt x="1394574" y="4776000"/>
                    </a:lnTo>
                    <a:lnTo>
                      <a:pt x="5529618" y="4776000"/>
                    </a:lnTo>
                    <a:lnTo>
                      <a:pt x="5529618" y="4239653"/>
                    </a:lnTo>
                    <a:close/>
                  </a:path>
                </a:pathLst>
              </a:custGeom>
              <a:solidFill>
                <a:srgbClr val="C4C6C8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8" name="object 7">
                <a:extLst>
                  <a:ext uri="{FF2B5EF4-FFF2-40B4-BE49-F238E27FC236}">
                    <a16:creationId xmlns:a16="http://schemas.microsoft.com/office/drawing/2014/main" id="{F93DA174-371F-28EC-7206-C342355E01CF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150597" y="1344002"/>
                <a:ext cx="5529605" cy="4776012"/>
              </a:xfrm>
              <a:prstGeom prst="rect">
                <a:avLst/>
              </a:prstGeom>
            </p:spPr>
          </p:pic>
          <p:pic>
            <p:nvPicPr>
              <p:cNvPr id="39" name="object 18">
                <a:extLst>
                  <a:ext uri="{FF2B5EF4-FFF2-40B4-BE49-F238E27FC236}">
                    <a16:creationId xmlns:a16="http://schemas.microsoft.com/office/drawing/2014/main" id="{D35BD6A1-2929-283B-71AA-4EED9D0457F0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732427" y="3905278"/>
                <a:ext cx="74396" cy="82016"/>
              </a:xfrm>
              <a:prstGeom prst="rect">
                <a:avLst/>
              </a:prstGeom>
            </p:spPr>
          </p:pic>
          <p:pic>
            <p:nvPicPr>
              <p:cNvPr id="41" name="object 20">
                <a:extLst>
                  <a:ext uri="{FF2B5EF4-FFF2-40B4-BE49-F238E27FC236}">
                    <a16:creationId xmlns:a16="http://schemas.microsoft.com/office/drawing/2014/main" id="{FEFDA879-8948-7F16-2F4F-A1CC5E687987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101970" y="3907407"/>
                <a:ext cx="64947" cy="79679"/>
              </a:xfrm>
              <a:prstGeom prst="rect">
                <a:avLst/>
              </a:prstGeom>
            </p:spPr>
          </p:pic>
          <p:sp>
            <p:nvSpPr>
              <p:cNvPr id="42" name="object 21">
                <a:extLst>
                  <a:ext uri="{FF2B5EF4-FFF2-40B4-BE49-F238E27FC236}">
                    <a16:creationId xmlns:a16="http://schemas.microsoft.com/office/drawing/2014/main" id="{D637BA30-BE3D-2D5D-7EE7-088E869384F4}"/>
                  </a:ext>
                </a:extLst>
              </p:cNvPr>
              <p:cNvSpPr/>
              <p:nvPr/>
            </p:nvSpPr>
            <p:spPr>
              <a:xfrm>
                <a:off x="8859152" y="3855002"/>
                <a:ext cx="182245" cy="182880"/>
              </a:xfrm>
              <a:custGeom>
                <a:avLst/>
                <a:gdLst/>
                <a:ahLst/>
                <a:cxnLst/>
                <a:rect l="l" t="t" r="r" b="b"/>
                <a:pathLst>
                  <a:path w="182245" h="182879">
                    <a:moveTo>
                      <a:pt x="182245" y="0"/>
                    </a:moveTo>
                    <a:lnTo>
                      <a:pt x="182245" y="130416"/>
                    </a:lnTo>
                  </a:path>
                  <a:path w="182245" h="182879">
                    <a:moveTo>
                      <a:pt x="0" y="51917"/>
                    </a:moveTo>
                    <a:lnTo>
                      <a:pt x="0" y="182333"/>
                    </a:lnTo>
                  </a:path>
                </a:pathLst>
              </a:custGeom>
              <a:ln w="6426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3" name="object 22">
              <a:extLst>
                <a:ext uri="{FF2B5EF4-FFF2-40B4-BE49-F238E27FC236}">
                  <a16:creationId xmlns:a16="http://schemas.microsoft.com/office/drawing/2014/main" id="{C0D779AA-1FF8-2FB9-04EF-4F3355630491}"/>
                </a:ext>
              </a:extLst>
            </p:cNvPr>
            <p:cNvSpPr txBox="1"/>
            <p:nvPr/>
          </p:nvSpPr>
          <p:spPr>
            <a:xfrm>
              <a:off x="6337100" y="1486720"/>
              <a:ext cx="2017395" cy="83883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56210" marR="389890" indent="-144145">
                <a:lnSpc>
                  <a:spcPct val="121300"/>
                </a:lnSpc>
                <a:spcBef>
                  <a:spcPts val="100"/>
                </a:spcBef>
              </a:pPr>
              <a:r>
                <a:rPr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Die</a:t>
              </a:r>
              <a:r>
                <a:rPr sz="1100" b="1" spc="3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Region</a:t>
              </a:r>
              <a:r>
                <a:rPr sz="1100" b="1" spc="3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sz="1100" b="1" spc="20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Kiel: </a:t>
              </a:r>
              <a:r>
                <a:rPr sz="1100" b="1" spc="25" dirty="0">
                  <a:solidFill>
                    <a:srgbClr val="231F20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sz="1100" spc="2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Landeshauptstadt </a:t>
              </a:r>
              <a:r>
                <a:rPr sz="1100" spc="15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Kiel </a:t>
              </a:r>
              <a:r>
                <a:rPr sz="1100" spc="-30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100" spc="2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Landkreise</a:t>
              </a:r>
              <a:r>
                <a:rPr sz="1100" spc="3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100" spc="1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Plön</a:t>
              </a:r>
              <a:endParaRPr sz="1100" dirty="0">
                <a:latin typeface="HelveticaNeueLTStd-Roman"/>
                <a:cs typeface="HelveticaNeueLTStd-Roman"/>
              </a:endParaRPr>
            </a:p>
            <a:p>
              <a:pPr marL="156210">
                <a:lnSpc>
                  <a:spcPct val="100000"/>
                </a:lnSpc>
                <a:spcBef>
                  <a:spcPts val="280"/>
                </a:spcBef>
              </a:pPr>
              <a:r>
                <a:rPr sz="1100" spc="1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und</a:t>
              </a:r>
              <a:r>
                <a:rPr sz="1100" spc="40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100" spc="15" dirty="0">
                  <a:solidFill>
                    <a:srgbClr val="231F20"/>
                  </a:solidFill>
                  <a:latin typeface="HelveticaNeueLTStd-Roman"/>
                  <a:cs typeface="HelveticaNeueLTStd-Roman"/>
                </a:rPr>
                <a:t>Rendsburg-Eckernförde</a:t>
              </a:r>
              <a:endParaRPr sz="1100" dirty="0">
                <a:latin typeface="HelveticaNeueLTStd-Roman"/>
                <a:cs typeface="HelveticaNeueLTStd-Roman"/>
              </a:endParaRPr>
            </a:p>
          </p:txBody>
        </p:sp>
        <p:grpSp>
          <p:nvGrpSpPr>
            <p:cNvPr id="44" name="object 23">
              <a:extLst>
                <a:ext uri="{FF2B5EF4-FFF2-40B4-BE49-F238E27FC236}">
                  <a16:creationId xmlns:a16="http://schemas.microsoft.com/office/drawing/2014/main" id="{A5516398-AD9C-E239-5113-3F230D0D358F}"/>
                </a:ext>
              </a:extLst>
            </p:cNvPr>
            <p:cNvGrpSpPr/>
            <p:nvPr/>
          </p:nvGrpSpPr>
          <p:grpSpPr>
            <a:xfrm>
              <a:off x="6349801" y="1768149"/>
              <a:ext cx="2706478" cy="1968480"/>
              <a:chOff x="6349801" y="1768149"/>
              <a:chExt cx="2706478" cy="1968480"/>
            </a:xfrm>
          </p:grpSpPr>
          <p:pic>
            <p:nvPicPr>
              <p:cNvPr id="45" name="object 24">
                <a:extLst>
                  <a:ext uri="{FF2B5EF4-FFF2-40B4-BE49-F238E27FC236}">
                    <a16:creationId xmlns:a16="http://schemas.microsoft.com/office/drawing/2014/main" id="{827C6EC9-CF1E-1284-615D-6E6E7B945BBA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6349801" y="1972737"/>
                <a:ext cx="85978" cy="103847"/>
              </a:xfrm>
              <a:prstGeom prst="rect">
                <a:avLst/>
              </a:prstGeom>
            </p:spPr>
          </p:pic>
          <p:pic>
            <p:nvPicPr>
              <p:cNvPr id="46" name="object 25">
                <a:extLst>
                  <a:ext uri="{FF2B5EF4-FFF2-40B4-BE49-F238E27FC236}">
                    <a16:creationId xmlns:a16="http://schemas.microsoft.com/office/drawing/2014/main" id="{CFF08F8E-943E-E284-D86C-FFEEA0E731D8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49801" y="1768149"/>
                <a:ext cx="85978" cy="103847"/>
              </a:xfrm>
              <a:prstGeom prst="rect">
                <a:avLst/>
              </a:prstGeom>
            </p:spPr>
          </p:pic>
          <p:pic>
            <p:nvPicPr>
              <p:cNvPr id="47" name="object 26">
                <a:extLst>
                  <a:ext uri="{FF2B5EF4-FFF2-40B4-BE49-F238E27FC236}">
                    <a16:creationId xmlns:a16="http://schemas.microsoft.com/office/drawing/2014/main" id="{93899A5C-40B9-E44B-FE3B-3C0115E978D4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6349801" y="2177326"/>
                <a:ext cx="85978" cy="103847"/>
              </a:xfrm>
              <a:prstGeom prst="rect">
                <a:avLst/>
              </a:prstGeom>
            </p:spPr>
          </p:pic>
          <p:sp>
            <p:nvSpPr>
              <p:cNvPr id="50" name="object 29">
                <a:extLst>
                  <a:ext uri="{FF2B5EF4-FFF2-40B4-BE49-F238E27FC236}">
                    <a16:creationId xmlns:a16="http://schemas.microsoft.com/office/drawing/2014/main" id="{A3E998DD-29C9-B4C2-5B73-36B841BF839C}"/>
                  </a:ext>
                </a:extLst>
              </p:cNvPr>
              <p:cNvSpPr/>
              <p:nvPr/>
            </p:nvSpPr>
            <p:spPr>
              <a:xfrm>
                <a:off x="9048659" y="3729009"/>
                <a:ext cx="7620" cy="7620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7620">
                    <a:moveTo>
                      <a:pt x="5689" y="0"/>
                    </a:moveTo>
                    <a:lnTo>
                      <a:pt x="3670" y="0"/>
                    </a:lnTo>
                    <a:lnTo>
                      <a:pt x="1638" y="0"/>
                    </a:lnTo>
                    <a:lnTo>
                      <a:pt x="0" y="1651"/>
                    </a:lnTo>
                    <a:lnTo>
                      <a:pt x="0" y="5702"/>
                    </a:lnTo>
                    <a:lnTo>
                      <a:pt x="1638" y="7353"/>
                    </a:lnTo>
                    <a:lnTo>
                      <a:pt x="5702" y="7353"/>
                    </a:lnTo>
                    <a:lnTo>
                      <a:pt x="7340" y="5702"/>
                    </a:lnTo>
                    <a:lnTo>
                      <a:pt x="7327" y="1625"/>
                    </a:lnTo>
                    <a:lnTo>
                      <a:pt x="5689" y="0"/>
                    </a:lnTo>
                    <a:close/>
                  </a:path>
                </a:pathLst>
              </a:custGeom>
              <a:solidFill>
                <a:srgbClr val="00527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</p:grpSp>
      <p:pic>
        <p:nvPicPr>
          <p:cNvPr id="6" name="Grafik 5">
            <a:extLst>
              <a:ext uri="{FF2B5EF4-FFF2-40B4-BE49-F238E27FC236}">
                <a16:creationId xmlns:a16="http://schemas.microsoft.com/office/drawing/2014/main" id="{39CC5C45-D611-7DDE-4CCE-30C6734566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33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35"/>
              <a:t>Ziel und Förderung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5999" y="1620000"/>
            <a:ext cx="8982817" cy="4422281"/>
          </a:xfrm>
        </p:spPr>
        <p:txBody>
          <a:bodyPr/>
          <a:lstStyle/>
          <a:p>
            <a:pPr marL="150813" marR="999490" indent="0">
              <a:buNone/>
            </a:pPr>
            <a:r>
              <a:rPr lang="de-DE" b="1" spc="10" dirty="0">
                <a:solidFill>
                  <a:srgbClr val="231F20"/>
                </a:solidFill>
                <a:latin typeface="+mn-lt"/>
              </a:rPr>
              <a:t>Das Ziel von BlueHealthTech ist es</a:t>
            </a:r>
          </a:p>
          <a:p>
            <a:pPr marL="436563" marR="999490"/>
            <a:r>
              <a:rPr lang="de-DE" spc="10" dirty="0">
                <a:solidFill>
                  <a:srgbClr val="231F20"/>
                </a:solidFill>
              </a:rPr>
              <a:t>Erkenntnisse und Methoden aus der Meeresforschung in medizintechnische und therapeutische Innovationen in F&amp;E-Projekten umzusetzen.</a:t>
            </a:r>
          </a:p>
          <a:p>
            <a:pPr marL="436563" marR="999490"/>
            <a:r>
              <a:rPr lang="de-DE" spc="10" dirty="0">
                <a:solidFill>
                  <a:srgbClr val="231F20"/>
                </a:solidFill>
              </a:rPr>
              <a:t>einen nachhaltigen innovationsbasierten Strukturwandel in der Region zu initiieren</a:t>
            </a:r>
            <a:r>
              <a:rPr lang="de-DE" spc="10" dirty="0">
                <a:solidFill>
                  <a:srgbClr val="231F20"/>
                </a:solidFill>
                <a:latin typeface="+mn-lt"/>
              </a:rPr>
              <a:t>.</a:t>
            </a:r>
            <a:br>
              <a:rPr lang="de-DE" spc="10" dirty="0">
                <a:solidFill>
                  <a:srgbClr val="231F20"/>
                </a:solidFill>
                <a:latin typeface="+mn-lt"/>
              </a:rPr>
            </a:br>
            <a:endParaRPr lang="de-DE" spc="10" dirty="0">
              <a:solidFill>
                <a:srgbClr val="231F20"/>
              </a:solidFill>
              <a:latin typeface="+mn-lt"/>
            </a:endParaRPr>
          </a:p>
          <a:p>
            <a:pPr marL="150813" marR="999490" indent="0">
              <a:buNone/>
            </a:pPr>
            <a:r>
              <a:rPr lang="de-DE" b="1" spc="10" dirty="0">
                <a:solidFill>
                  <a:srgbClr val="231F20"/>
                </a:solidFill>
                <a:latin typeface="+mn-lt"/>
              </a:rPr>
              <a:t>BlueHealthTech</a:t>
            </a:r>
          </a:p>
          <a:p>
            <a:pPr marL="436563" marR="999490"/>
            <a:r>
              <a:rPr lang="de-DE" spc="10" dirty="0">
                <a:solidFill>
                  <a:srgbClr val="231F20"/>
                </a:solidFill>
              </a:rPr>
              <a:t>wird vom Bundesministerium für Forschung, Technologie und Raumfahrt gefördert.</a:t>
            </a:r>
          </a:p>
          <a:p>
            <a:pPr marL="436563" marR="999490"/>
            <a:r>
              <a:rPr lang="de-DE" spc="10" dirty="0">
                <a:solidFill>
                  <a:srgbClr val="231F20"/>
                </a:solidFill>
              </a:rPr>
              <a:t>erhält bis </a:t>
            </a:r>
            <a:r>
              <a:rPr lang="de-DE" spc="10">
                <a:solidFill>
                  <a:srgbClr val="231F20"/>
                </a:solidFill>
              </a:rPr>
              <a:t>Ende 2029 </a:t>
            </a:r>
            <a:r>
              <a:rPr lang="de-DE" spc="10" dirty="0">
                <a:solidFill>
                  <a:srgbClr val="231F20"/>
                </a:solidFill>
              </a:rPr>
              <a:t>insgesamt 15 Millionen Euro für die Förderung von Projekten und die Bündnisarbeit.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F8A0D29D-9329-431E-9A68-B25C17EF21C2}" type="datetime6">
              <a:rPr lang="en-GB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A553BE-9C05-C76F-FB1B-600213D7B9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65651" y="3813101"/>
            <a:ext cx="2470349" cy="164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33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1299" y="751699"/>
            <a:ext cx="50713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pc="40" dirty="0"/>
              <a:t>PROJEKTTITEL</a:t>
            </a:r>
            <a:endParaRPr lang="en-GB" spc="55" noProof="0" dirty="0"/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E876A9D1-28F5-4570-ADD8-D7A649EEA63F}"/>
              </a:ext>
            </a:extLst>
          </p:cNvPr>
          <p:cNvSpPr txBox="1"/>
          <p:nvPr/>
        </p:nvSpPr>
        <p:spPr>
          <a:xfrm>
            <a:off x="503999" y="1344001"/>
            <a:ext cx="7325995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cs typeface="Helvetica Neue LT Std 75"/>
            </a:endParaRP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95D6E725-10DF-4E9E-A54F-BE62852B4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599672"/>
            <a:ext cx="6535756" cy="4264660"/>
          </a:xfrm>
        </p:spPr>
        <p:txBody>
          <a:bodyPr/>
          <a:lstStyle/>
          <a:p>
            <a:pPr marL="0" indent="0">
              <a:buClr>
                <a:srgbClr val="006581"/>
              </a:buClr>
              <a:buNone/>
            </a:pPr>
            <a:r>
              <a:rPr lang="de-DE" b="1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Projektziel</a:t>
            </a:r>
            <a:r>
              <a:rPr lang="de-DE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 marL="0" indent="0">
              <a:buClr>
                <a:srgbClr val="006581"/>
              </a:buClr>
              <a:buNone/>
            </a:pPr>
            <a:r>
              <a:rPr lang="da-DK" dirty="0"/>
              <a:t>Lorem ipsum dolor sit amet, </a:t>
            </a:r>
            <a:endParaRPr lang="de-DE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Clr>
                <a:srgbClr val="006581"/>
              </a:buClr>
              <a:buFont typeface="Arial" panose="020B0604020202020204" pitchFamily="34" charset="0"/>
              <a:buChar char="•"/>
            </a:pPr>
            <a:endParaRPr lang="de-DE" dirty="0"/>
          </a:p>
          <a:p>
            <a:pPr marL="0" indent="0">
              <a:buClr>
                <a:srgbClr val="006581"/>
              </a:buClr>
              <a:buNone/>
            </a:pPr>
            <a:r>
              <a:rPr lang="de-DE" dirty="0"/>
              <a:t>Projektdauer: Sep 2023 – Aug 2025</a:t>
            </a:r>
          </a:p>
          <a:p>
            <a:pPr marL="0" indent="0">
              <a:buClr>
                <a:srgbClr val="006581"/>
              </a:buClr>
              <a:buNone/>
            </a:pPr>
            <a:r>
              <a:rPr lang="de-DE" dirty="0"/>
              <a:t>Verbundpartner:</a:t>
            </a:r>
          </a:p>
          <a:p>
            <a:pPr lvl="1"/>
            <a:r>
              <a:rPr lang="de-DE" dirty="0"/>
              <a:t>A</a:t>
            </a:r>
          </a:p>
          <a:p>
            <a:pPr lvl="1"/>
            <a:r>
              <a:rPr lang="de-DE" dirty="0"/>
              <a:t>B</a:t>
            </a:r>
          </a:p>
          <a:p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2F236DE-0277-4A6C-BC4B-C77A43B34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78317290-D54B-4616-A690-CB72B6478BBD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A4F9B1B-C35F-4E44-A248-E3266A36A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545AA72-EB25-4C08-BA2E-9A0D70FBB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16</a:t>
            </a:fld>
            <a:endParaRPr lang="de-DE" dirty="0"/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3D905593-87C1-10FE-979A-AE3D4885AE46}"/>
              </a:ext>
            </a:extLst>
          </p:cNvPr>
          <p:cNvSpPr txBox="1"/>
          <p:nvPr/>
        </p:nvSpPr>
        <p:spPr>
          <a:xfrm>
            <a:off x="8087995" y="1344000"/>
            <a:ext cx="3267878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lang="de-DE" dirty="0">
                <a:cs typeface="Helvetica Neue LT Std 75"/>
              </a:rPr>
              <a:t>Visualisierung</a:t>
            </a:r>
            <a:endParaRPr dirty="0">
              <a:cs typeface="Helvetica Neue LT Std 75"/>
            </a:endParaRPr>
          </a:p>
        </p:txBody>
      </p:sp>
    </p:spTree>
    <p:extLst>
      <p:ext uri="{BB962C8B-B14F-4D97-AF65-F5344CB8AC3E}">
        <p14:creationId xmlns:p14="http://schemas.microsoft.com/office/powerpoint/2010/main" val="3378607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D3BC49F-1C57-41D9-B66E-2BC009A00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8380EC9-9A3C-4714-96D5-BC6610EDB0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9147175" cy="3271469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7" name="object 9">
            <a:extLst>
              <a:ext uri="{FF2B5EF4-FFF2-40B4-BE49-F238E27FC236}">
                <a16:creationId xmlns:a16="http://schemas.microsoft.com/office/drawing/2014/main" id="{0C9A5EE3-52C3-4632-A6C0-7A8713E1577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59737" y="1991042"/>
            <a:ext cx="2760243" cy="3327399"/>
          </a:xfrm>
          <a:prstGeom prst="rect">
            <a:avLst/>
          </a:prstGeom>
        </p:spPr>
      </p:pic>
      <p:pic>
        <p:nvPicPr>
          <p:cNvPr id="8" name="object 4">
            <a:extLst>
              <a:ext uri="{FF2B5EF4-FFF2-40B4-BE49-F238E27FC236}">
                <a16:creationId xmlns:a16="http://schemas.microsoft.com/office/drawing/2014/main" id="{367D5FFF-92B6-457E-B58F-D2B04021414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38288" y="1991042"/>
            <a:ext cx="2760243" cy="3334077"/>
          </a:xfrm>
          <a:prstGeom prst="rect">
            <a:avLst/>
          </a:prstGeom>
        </p:spPr>
      </p:pic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41A3B3A-3119-4D1D-ABA8-8A55CE34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78A8CFF3-7097-409D-A400-F7469402AE6F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A89A21-B37E-4FF7-82DE-90E7ABB6C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44B3B7-2CDE-4707-AAE1-197D4E51D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8230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299" y="751699"/>
            <a:ext cx="30975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pc="35" noProof="0" dirty="0"/>
              <a:t>Titel hinzufügen</a:t>
            </a:r>
            <a:endParaRPr lang="de-DE" spc="45" noProof="0" dirty="0"/>
          </a:p>
        </p:txBody>
      </p:sp>
      <p:sp>
        <p:nvSpPr>
          <p:cNvPr id="3" name="object 3"/>
          <p:cNvSpPr txBox="1"/>
          <p:nvPr/>
        </p:nvSpPr>
        <p:spPr>
          <a:xfrm>
            <a:off x="503999" y="1344001"/>
            <a:ext cx="5539105" cy="4776011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defRPr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0" name="Textplatzhalter 2">
            <a:extLst>
              <a:ext uri="{FF2B5EF4-FFF2-40B4-BE49-F238E27FC236}">
                <a16:creationId xmlns:a16="http://schemas.microsoft.com/office/drawing/2014/main" id="{2FF24FC0-7C11-41AD-9A7D-DF182C92C1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4857780" cy="4264660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41" name="object 3">
            <a:extLst>
              <a:ext uri="{FF2B5EF4-FFF2-40B4-BE49-F238E27FC236}">
                <a16:creationId xmlns:a16="http://schemas.microsoft.com/office/drawing/2014/main" id="{E2874B2F-EDF5-4E97-9771-7B08A88D0D98}"/>
              </a:ext>
            </a:extLst>
          </p:cNvPr>
          <p:cNvSpPr txBox="1"/>
          <p:nvPr/>
        </p:nvSpPr>
        <p:spPr>
          <a:xfrm>
            <a:off x="6196153" y="1344001"/>
            <a:ext cx="5539105" cy="4776011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>
            <a:defPPr>
              <a:defRPr lang="de-DE"/>
            </a:defPPr>
            <a:lvl1pPr>
              <a:lnSpc>
                <a:spcPct val="100000"/>
              </a:lnSpc>
              <a:defRPr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CB22A0-A365-4DE2-932E-0F742F739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B524CB0-5048-449E-81B4-3E386E9E2701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F676C3-99A5-4CB7-B0B2-FC432A563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B7C00CE-D17B-483F-8915-78EDF55E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18</a:t>
            </a:fld>
            <a:endParaRPr lang="de-DE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414351" y="1620000"/>
            <a:ext cx="3505200" cy="1406579"/>
            <a:chOff x="6975741" y="1129233"/>
            <a:chExt cx="3859529" cy="1548765"/>
          </a:xfrm>
        </p:grpSpPr>
        <p:sp>
          <p:nvSpPr>
            <p:cNvPr id="4" name="object 4"/>
            <p:cNvSpPr/>
            <p:nvPr/>
          </p:nvSpPr>
          <p:spPr>
            <a:xfrm>
              <a:off x="8517230" y="2241105"/>
              <a:ext cx="347980" cy="396240"/>
            </a:xfrm>
            <a:custGeom>
              <a:avLst/>
              <a:gdLst/>
              <a:ahLst/>
              <a:cxnLst/>
              <a:rect l="l" t="t" r="r" b="b"/>
              <a:pathLst>
                <a:path w="347979" h="396239">
                  <a:moveTo>
                    <a:pt x="347738" y="0"/>
                  </a:moveTo>
                  <a:lnTo>
                    <a:pt x="0" y="0"/>
                  </a:lnTo>
                  <a:lnTo>
                    <a:pt x="0" y="85090"/>
                  </a:lnTo>
                  <a:lnTo>
                    <a:pt x="121577" y="85090"/>
                  </a:lnTo>
                  <a:lnTo>
                    <a:pt x="121577" y="396240"/>
                  </a:lnTo>
                  <a:lnTo>
                    <a:pt x="225031" y="396240"/>
                  </a:lnTo>
                  <a:lnTo>
                    <a:pt x="225031" y="85090"/>
                  </a:lnTo>
                  <a:lnTo>
                    <a:pt x="347738" y="85090"/>
                  </a:lnTo>
                  <a:lnTo>
                    <a:pt x="347738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17230" y="1756447"/>
              <a:ext cx="348615" cy="396240"/>
            </a:xfrm>
            <a:custGeom>
              <a:avLst/>
              <a:gdLst/>
              <a:ahLst/>
              <a:cxnLst/>
              <a:rect l="l" t="t" r="r" b="b"/>
              <a:pathLst>
                <a:path w="348615" h="396239">
                  <a:moveTo>
                    <a:pt x="348145" y="0"/>
                  </a:moveTo>
                  <a:lnTo>
                    <a:pt x="244729" y="0"/>
                  </a:lnTo>
                  <a:lnTo>
                    <a:pt x="244729" y="161290"/>
                  </a:lnTo>
                  <a:lnTo>
                    <a:pt x="103441" y="16129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161290"/>
                  </a:lnTo>
                  <a:lnTo>
                    <a:pt x="0" y="243840"/>
                  </a:lnTo>
                  <a:lnTo>
                    <a:pt x="0" y="396240"/>
                  </a:lnTo>
                  <a:lnTo>
                    <a:pt x="103441" y="396240"/>
                  </a:lnTo>
                  <a:lnTo>
                    <a:pt x="103441" y="243840"/>
                  </a:lnTo>
                  <a:lnTo>
                    <a:pt x="244729" y="243840"/>
                  </a:lnTo>
                  <a:lnTo>
                    <a:pt x="244729" y="396240"/>
                  </a:lnTo>
                  <a:lnTo>
                    <a:pt x="348145" y="396240"/>
                  </a:lnTo>
                  <a:lnTo>
                    <a:pt x="348145" y="243840"/>
                  </a:lnTo>
                  <a:lnTo>
                    <a:pt x="348145" y="161290"/>
                  </a:lnTo>
                  <a:lnTo>
                    <a:pt x="348145" y="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17242" y="1272044"/>
              <a:ext cx="736600" cy="396875"/>
            </a:xfrm>
            <a:custGeom>
              <a:avLst/>
              <a:gdLst/>
              <a:ahLst/>
              <a:cxnLst/>
              <a:rect l="l" t="t" r="r" b="b"/>
              <a:pathLst>
                <a:path w="736600" h="396875">
                  <a:moveTo>
                    <a:pt x="348183" y="286004"/>
                  </a:moveTo>
                  <a:lnTo>
                    <a:pt x="335940" y="234721"/>
                  </a:lnTo>
                  <a:lnTo>
                    <a:pt x="300634" y="198272"/>
                  </a:lnTo>
                  <a:lnTo>
                    <a:pt x="266801" y="185966"/>
                  </a:lnTo>
                  <a:lnTo>
                    <a:pt x="281800" y="180822"/>
                  </a:lnTo>
                  <a:lnTo>
                    <a:pt x="295135" y="173824"/>
                  </a:lnTo>
                  <a:lnTo>
                    <a:pt x="306806" y="164985"/>
                  </a:lnTo>
                  <a:lnTo>
                    <a:pt x="313626" y="157721"/>
                  </a:lnTo>
                  <a:lnTo>
                    <a:pt x="316839" y="154305"/>
                  </a:lnTo>
                  <a:lnTo>
                    <a:pt x="324853" y="142240"/>
                  </a:lnTo>
                  <a:lnTo>
                    <a:pt x="330593" y="129171"/>
                  </a:lnTo>
                  <a:lnTo>
                    <a:pt x="334048" y="115100"/>
                  </a:lnTo>
                  <a:lnTo>
                    <a:pt x="335203" y="100037"/>
                  </a:lnTo>
                  <a:lnTo>
                    <a:pt x="334073" y="85280"/>
                  </a:lnTo>
                  <a:lnTo>
                    <a:pt x="332968" y="80835"/>
                  </a:lnTo>
                  <a:lnTo>
                    <a:pt x="330669" y="71501"/>
                  </a:lnTo>
                  <a:lnTo>
                    <a:pt x="307124" y="36271"/>
                  </a:lnTo>
                  <a:lnTo>
                    <a:pt x="265950" y="12153"/>
                  </a:lnTo>
                  <a:lnTo>
                    <a:pt x="241350" y="5346"/>
                  </a:lnTo>
                  <a:lnTo>
                    <a:pt x="241350" y="273024"/>
                  </a:lnTo>
                  <a:lnTo>
                    <a:pt x="240360" y="282625"/>
                  </a:lnTo>
                  <a:lnTo>
                    <a:pt x="206870" y="313156"/>
                  </a:lnTo>
                  <a:lnTo>
                    <a:pt x="182575" y="315976"/>
                  </a:lnTo>
                  <a:lnTo>
                    <a:pt x="103441" y="315976"/>
                  </a:lnTo>
                  <a:lnTo>
                    <a:pt x="103441" y="232879"/>
                  </a:lnTo>
                  <a:lnTo>
                    <a:pt x="182575" y="232879"/>
                  </a:lnTo>
                  <a:lnTo>
                    <a:pt x="225539" y="243344"/>
                  </a:lnTo>
                  <a:lnTo>
                    <a:pt x="241350" y="273024"/>
                  </a:lnTo>
                  <a:lnTo>
                    <a:pt x="241350" y="5346"/>
                  </a:lnTo>
                  <a:lnTo>
                    <a:pt x="229984" y="3035"/>
                  </a:lnTo>
                  <a:lnTo>
                    <a:pt x="228917" y="2921"/>
                  </a:lnTo>
                  <a:lnTo>
                    <a:pt x="228917" y="118148"/>
                  </a:lnTo>
                  <a:lnTo>
                    <a:pt x="228130" y="126961"/>
                  </a:lnTo>
                  <a:lnTo>
                    <a:pt x="201790" y="155105"/>
                  </a:lnTo>
                  <a:lnTo>
                    <a:pt x="182575" y="157721"/>
                  </a:lnTo>
                  <a:lnTo>
                    <a:pt x="103441" y="157721"/>
                  </a:lnTo>
                  <a:lnTo>
                    <a:pt x="103441" y="80835"/>
                  </a:lnTo>
                  <a:lnTo>
                    <a:pt x="182575" y="80835"/>
                  </a:lnTo>
                  <a:lnTo>
                    <a:pt x="221919" y="95618"/>
                  </a:lnTo>
                  <a:lnTo>
                    <a:pt x="228917" y="118148"/>
                  </a:lnTo>
                  <a:lnTo>
                    <a:pt x="228917" y="2921"/>
                  </a:lnTo>
                  <a:lnTo>
                    <a:pt x="209816" y="762"/>
                  </a:lnTo>
                  <a:lnTo>
                    <a:pt x="188226" y="0"/>
                  </a:lnTo>
                  <a:lnTo>
                    <a:pt x="0" y="0"/>
                  </a:lnTo>
                  <a:lnTo>
                    <a:pt x="0" y="396252"/>
                  </a:lnTo>
                  <a:lnTo>
                    <a:pt x="195567" y="396252"/>
                  </a:lnTo>
                  <a:lnTo>
                    <a:pt x="238937" y="392925"/>
                  </a:lnTo>
                  <a:lnTo>
                    <a:pt x="276402" y="382955"/>
                  </a:lnTo>
                  <a:lnTo>
                    <a:pt x="319214" y="356362"/>
                  </a:lnTo>
                  <a:lnTo>
                    <a:pt x="343509" y="317322"/>
                  </a:lnTo>
                  <a:lnTo>
                    <a:pt x="347014" y="302183"/>
                  </a:lnTo>
                  <a:lnTo>
                    <a:pt x="348183" y="286004"/>
                  </a:lnTo>
                  <a:close/>
                </a:path>
                <a:path w="736600" h="396875">
                  <a:moveTo>
                    <a:pt x="736028" y="308610"/>
                  </a:moveTo>
                  <a:lnTo>
                    <a:pt x="536092" y="308610"/>
                  </a:lnTo>
                  <a:lnTo>
                    <a:pt x="536092" y="0"/>
                  </a:lnTo>
                  <a:lnTo>
                    <a:pt x="432663" y="0"/>
                  </a:lnTo>
                  <a:lnTo>
                    <a:pt x="432663" y="308610"/>
                  </a:lnTo>
                  <a:lnTo>
                    <a:pt x="432663" y="396240"/>
                  </a:lnTo>
                  <a:lnTo>
                    <a:pt x="736028" y="396240"/>
                  </a:lnTo>
                  <a:lnTo>
                    <a:pt x="736028" y="30861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49906" y="2240838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28" y="313690"/>
                  </a:lnTo>
                  <a:lnTo>
                    <a:pt x="103428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28" y="156210"/>
                  </a:lnTo>
                  <a:lnTo>
                    <a:pt x="103428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49906" y="1756447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28" y="313690"/>
                  </a:lnTo>
                  <a:lnTo>
                    <a:pt x="103428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28" y="156210"/>
                  </a:lnTo>
                  <a:lnTo>
                    <a:pt x="103428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9786125" y="1272044"/>
              <a:ext cx="305435" cy="396240"/>
            </a:xfrm>
            <a:custGeom>
              <a:avLst/>
              <a:gdLst/>
              <a:ahLst/>
              <a:cxnLst/>
              <a:rect l="l" t="t" r="r" b="b"/>
              <a:pathLst>
                <a:path w="305434" h="396239">
                  <a:moveTo>
                    <a:pt x="304876" y="313690"/>
                  </a:moveTo>
                  <a:lnTo>
                    <a:pt x="103441" y="313690"/>
                  </a:lnTo>
                  <a:lnTo>
                    <a:pt x="103441" y="238760"/>
                  </a:lnTo>
                  <a:lnTo>
                    <a:pt x="278879" y="238760"/>
                  </a:lnTo>
                  <a:lnTo>
                    <a:pt x="278879" y="156210"/>
                  </a:lnTo>
                  <a:lnTo>
                    <a:pt x="103441" y="156210"/>
                  </a:lnTo>
                  <a:lnTo>
                    <a:pt x="103441" y="82550"/>
                  </a:lnTo>
                  <a:lnTo>
                    <a:pt x="299237" y="82550"/>
                  </a:lnTo>
                  <a:lnTo>
                    <a:pt x="299237" y="0"/>
                  </a:lnTo>
                  <a:lnTo>
                    <a:pt x="0" y="0"/>
                  </a:lnTo>
                  <a:lnTo>
                    <a:pt x="0" y="82550"/>
                  </a:lnTo>
                  <a:lnTo>
                    <a:pt x="0" y="156210"/>
                  </a:lnTo>
                  <a:lnTo>
                    <a:pt x="0" y="238760"/>
                  </a:lnTo>
                  <a:lnTo>
                    <a:pt x="0" y="313690"/>
                  </a:lnTo>
                  <a:lnTo>
                    <a:pt x="0" y="396240"/>
                  </a:lnTo>
                  <a:lnTo>
                    <a:pt x="304876" y="396240"/>
                  </a:lnTo>
                  <a:lnTo>
                    <a:pt x="304876" y="31369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786125" y="2240838"/>
              <a:ext cx="348615" cy="396240"/>
            </a:xfrm>
            <a:custGeom>
              <a:avLst/>
              <a:gdLst/>
              <a:ahLst/>
              <a:cxnLst/>
              <a:rect l="l" t="t" r="r" b="b"/>
              <a:pathLst>
                <a:path w="348615" h="396239">
                  <a:moveTo>
                    <a:pt x="348145" y="0"/>
                  </a:moveTo>
                  <a:lnTo>
                    <a:pt x="244729" y="0"/>
                  </a:lnTo>
                  <a:lnTo>
                    <a:pt x="244729" y="161290"/>
                  </a:lnTo>
                  <a:lnTo>
                    <a:pt x="103441" y="16129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161290"/>
                  </a:lnTo>
                  <a:lnTo>
                    <a:pt x="0" y="243840"/>
                  </a:lnTo>
                  <a:lnTo>
                    <a:pt x="0" y="396240"/>
                  </a:lnTo>
                  <a:lnTo>
                    <a:pt x="103441" y="396240"/>
                  </a:lnTo>
                  <a:lnTo>
                    <a:pt x="103441" y="243840"/>
                  </a:lnTo>
                  <a:lnTo>
                    <a:pt x="244729" y="243840"/>
                  </a:lnTo>
                  <a:lnTo>
                    <a:pt x="244729" y="396240"/>
                  </a:lnTo>
                  <a:lnTo>
                    <a:pt x="348145" y="396240"/>
                  </a:lnTo>
                  <a:lnTo>
                    <a:pt x="348145" y="243840"/>
                  </a:lnTo>
                  <a:lnTo>
                    <a:pt x="348145" y="161290"/>
                  </a:lnTo>
                  <a:lnTo>
                    <a:pt x="348145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86125" y="1756447"/>
              <a:ext cx="309245" cy="396240"/>
            </a:xfrm>
            <a:custGeom>
              <a:avLst/>
              <a:gdLst/>
              <a:ahLst/>
              <a:cxnLst/>
              <a:rect l="l" t="t" r="r" b="b"/>
              <a:pathLst>
                <a:path w="309245" h="396239">
                  <a:moveTo>
                    <a:pt x="308711" y="308610"/>
                  </a:moveTo>
                  <a:lnTo>
                    <a:pt x="103441" y="308610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308610"/>
                  </a:lnTo>
                  <a:lnTo>
                    <a:pt x="0" y="396240"/>
                  </a:lnTo>
                  <a:lnTo>
                    <a:pt x="308711" y="396240"/>
                  </a:lnTo>
                  <a:lnTo>
                    <a:pt x="308711" y="308610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341460" y="1272043"/>
              <a:ext cx="360045" cy="403860"/>
            </a:xfrm>
            <a:custGeom>
              <a:avLst/>
              <a:gdLst/>
              <a:ahLst/>
              <a:cxnLst/>
              <a:rect l="l" t="t" r="r" b="b"/>
              <a:pathLst>
                <a:path w="360045" h="403860">
                  <a:moveTo>
                    <a:pt x="359498" y="0"/>
                  </a:moveTo>
                  <a:lnTo>
                    <a:pt x="256070" y="0"/>
                  </a:lnTo>
                  <a:lnTo>
                    <a:pt x="256070" y="232879"/>
                  </a:lnTo>
                  <a:lnTo>
                    <a:pt x="254775" y="250849"/>
                  </a:lnTo>
                  <a:lnTo>
                    <a:pt x="235419" y="293090"/>
                  </a:lnTo>
                  <a:lnTo>
                    <a:pt x="197318" y="314011"/>
                  </a:lnTo>
                  <a:lnTo>
                    <a:pt x="181444" y="315404"/>
                  </a:lnTo>
                  <a:lnTo>
                    <a:pt x="165223" y="313994"/>
                  </a:lnTo>
                  <a:lnTo>
                    <a:pt x="125475" y="292798"/>
                  </a:lnTo>
                  <a:lnTo>
                    <a:pt x="104818" y="250618"/>
                  </a:lnTo>
                  <a:lnTo>
                    <a:pt x="103441" y="232879"/>
                  </a:lnTo>
                  <a:lnTo>
                    <a:pt x="103441" y="0"/>
                  </a:lnTo>
                  <a:lnTo>
                    <a:pt x="0" y="0"/>
                  </a:lnTo>
                  <a:lnTo>
                    <a:pt x="0" y="232879"/>
                  </a:lnTo>
                  <a:lnTo>
                    <a:pt x="1393" y="257804"/>
                  </a:lnTo>
                  <a:lnTo>
                    <a:pt x="12553" y="302885"/>
                  </a:lnTo>
                  <a:lnTo>
                    <a:pt x="34651" y="341287"/>
                  </a:lnTo>
                  <a:lnTo>
                    <a:pt x="66316" y="371100"/>
                  </a:lnTo>
                  <a:lnTo>
                    <a:pt x="106960" y="391814"/>
                  </a:lnTo>
                  <a:lnTo>
                    <a:pt x="154575" y="402273"/>
                  </a:lnTo>
                  <a:lnTo>
                    <a:pt x="180873" y="403580"/>
                  </a:lnTo>
                  <a:lnTo>
                    <a:pt x="207141" y="402273"/>
                  </a:lnTo>
                  <a:lnTo>
                    <a:pt x="254487" y="391814"/>
                  </a:lnTo>
                  <a:lnTo>
                    <a:pt x="294602" y="371100"/>
                  </a:lnTo>
                  <a:lnTo>
                    <a:pt x="325679" y="341287"/>
                  </a:lnTo>
                  <a:lnTo>
                    <a:pt x="347245" y="302885"/>
                  </a:lnTo>
                  <a:lnTo>
                    <a:pt x="358137" y="257804"/>
                  </a:lnTo>
                  <a:lnTo>
                    <a:pt x="359498" y="232879"/>
                  </a:lnTo>
                  <a:lnTo>
                    <a:pt x="359498" y="0"/>
                  </a:lnTo>
                  <a:close/>
                </a:path>
              </a:pathLst>
            </a:custGeom>
            <a:solidFill>
              <a:srgbClr val="00A6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334958" y="2234598"/>
              <a:ext cx="372745" cy="410209"/>
            </a:xfrm>
            <a:custGeom>
              <a:avLst/>
              <a:gdLst/>
              <a:ahLst/>
              <a:cxnLst/>
              <a:rect l="l" t="t" r="r" b="b"/>
              <a:pathLst>
                <a:path w="372745" h="410210">
                  <a:moveTo>
                    <a:pt x="211975" y="0"/>
                  </a:moveTo>
                  <a:lnTo>
                    <a:pt x="154943" y="6651"/>
                  </a:lnTo>
                  <a:lnTo>
                    <a:pt x="103720" y="26581"/>
                  </a:lnTo>
                  <a:lnTo>
                    <a:pt x="60561" y="58099"/>
                  </a:lnTo>
                  <a:lnTo>
                    <a:pt x="27698" y="99504"/>
                  </a:lnTo>
                  <a:lnTo>
                    <a:pt x="6929" y="148677"/>
                  </a:lnTo>
                  <a:lnTo>
                    <a:pt x="0" y="203517"/>
                  </a:lnTo>
                  <a:lnTo>
                    <a:pt x="1695" y="231918"/>
                  </a:lnTo>
                  <a:lnTo>
                    <a:pt x="15259" y="284482"/>
                  </a:lnTo>
                  <a:lnTo>
                    <a:pt x="41962" y="330868"/>
                  </a:lnTo>
                  <a:lnTo>
                    <a:pt x="79273" y="367889"/>
                  </a:lnTo>
                  <a:lnTo>
                    <a:pt x="126199" y="394564"/>
                  </a:lnTo>
                  <a:lnTo>
                    <a:pt x="179317" y="408131"/>
                  </a:lnTo>
                  <a:lnTo>
                    <a:pt x="208000" y="409829"/>
                  </a:lnTo>
                  <a:lnTo>
                    <a:pt x="229819" y="408572"/>
                  </a:lnTo>
                  <a:lnTo>
                    <a:pt x="273776" y="398529"/>
                  </a:lnTo>
                  <a:lnTo>
                    <a:pt x="317334" y="378851"/>
                  </a:lnTo>
                  <a:lnTo>
                    <a:pt x="355629" y="351854"/>
                  </a:lnTo>
                  <a:lnTo>
                    <a:pt x="372503" y="335762"/>
                  </a:lnTo>
                  <a:lnTo>
                    <a:pt x="312026" y="270776"/>
                  </a:lnTo>
                  <a:lnTo>
                    <a:pt x="301211" y="280950"/>
                  </a:lnTo>
                  <a:lnTo>
                    <a:pt x="289688" y="289996"/>
                  </a:lnTo>
                  <a:lnTo>
                    <a:pt x="251392" y="310127"/>
                  </a:lnTo>
                  <a:lnTo>
                    <a:pt x="213664" y="317119"/>
                  </a:lnTo>
                  <a:lnTo>
                    <a:pt x="199019" y="316183"/>
                  </a:lnTo>
                  <a:lnTo>
                    <a:pt x="159118" y="302145"/>
                  </a:lnTo>
                  <a:lnTo>
                    <a:pt x="128109" y="273315"/>
                  </a:lnTo>
                  <a:lnTo>
                    <a:pt x="109794" y="233114"/>
                  </a:lnTo>
                  <a:lnTo>
                    <a:pt x="106260" y="202374"/>
                  </a:lnTo>
                  <a:lnTo>
                    <a:pt x="107144" y="186637"/>
                  </a:lnTo>
                  <a:lnTo>
                    <a:pt x="120395" y="143865"/>
                  </a:lnTo>
                  <a:lnTo>
                    <a:pt x="147469" y="110798"/>
                  </a:lnTo>
                  <a:lnTo>
                    <a:pt x="185048" y="91387"/>
                  </a:lnTo>
                  <a:lnTo>
                    <a:pt x="213664" y="87642"/>
                  </a:lnTo>
                  <a:lnTo>
                    <a:pt x="226701" y="88539"/>
                  </a:lnTo>
                  <a:lnTo>
                    <a:pt x="266230" y="102057"/>
                  </a:lnTo>
                  <a:lnTo>
                    <a:pt x="301952" y="129232"/>
                  </a:lnTo>
                  <a:lnTo>
                    <a:pt x="312026" y="140766"/>
                  </a:lnTo>
                  <a:lnTo>
                    <a:pt x="371944" y="68402"/>
                  </a:lnTo>
                  <a:lnTo>
                    <a:pt x="338721" y="40074"/>
                  </a:lnTo>
                  <a:lnTo>
                    <a:pt x="299021" y="18376"/>
                  </a:lnTo>
                  <a:lnTo>
                    <a:pt x="255774" y="4606"/>
                  </a:lnTo>
                  <a:lnTo>
                    <a:pt x="233941" y="1153"/>
                  </a:lnTo>
                  <a:lnTo>
                    <a:pt x="211975" y="0"/>
                  </a:lnTo>
                  <a:close/>
                </a:path>
              </a:pathLst>
            </a:custGeom>
            <a:solidFill>
              <a:srgbClr val="005B7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99918" y="1756435"/>
              <a:ext cx="1534795" cy="396875"/>
            </a:xfrm>
            <a:custGeom>
              <a:avLst/>
              <a:gdLst/>
              <a:ahLst/>
              <a:cxnLst/>
              <a:rect l="l" t="t" r="r" b="b"/>
              <a:pathLst>
                <a:path w="1534795" h="396875">
                  <a:moveTo>
                    <a:pt x="442582" y="396252"/>
                  </a:moveTo>
                  <a:lnTo>
                    <a:pt x="413181" y="326148"/>
                  </a:lnTo>
                  <a:lnTo>
                    <a:pt x="379996" y="247015"/>
                  </a:lnTo>
                  <a:lnTo>
                    <a:pt x="320738" y="105714"/>
                  </a:lnTo>
                  <a:lnTo>
                    <a:pt x="276402" y="0"/>
                  </a:lnTo>
                  <a:lnTo>
                    <a:pt x="274688" y="0"/>
                  </a:lnTo>
                  <a:lnTo>
                    <a:pt x="274688" y="247015"/>
                  </a:lnTo>
                  <a:lnTo>
                    <a:pt x="165049" y="247015"/>
                  </a:lnTo>
                  <a:lnTo>
                    <a:pt x="220446" y="105714"/>
                  </a:lnTo>
                  <a:lnTo>
                    <a:pt x="274688" y="247015"/>
                  </a:lnTo>
                  <a:lnTo>
                    <a:pt x="274688" y="0"/>
                  </a:lnTo>
                  <a:lnTo>
                    <a:pt x="170129" y="0"/>
                  </a:lnTo>
                  <a:lnTo>
                    <a:pt x="0" y="396252"/>
                  </a:lnTo>
                  <a:lnTo>
                    <a:pt x="106248" y="396252"/>
                  </a:lnTo>
                  <a:lnTo>
                    <a:pt x="133959" y="326148"/>
                  </a:lnTo>
                  <a:lnTo>
                    <a:pt x="305231" y="326148"/>
                  </a:lnTo>
                  <a:lnTo>
                    <a:pt x="332346" y="396252"/>
                  </a:lnTo>
                  <a:lnTo>
                    <a:pt x="442582" y="396252"/>
                  </a:lnTo>
                  <a:close/>
                </a:path>
                <a:path w="1534795" h="396875">
                  <a:moveTo>
                    <a:pt x="1128458" y="266"/>
                  </a:moveTo>
                  <a:lnTo>
                    <a:pt x="786079" y="266"/>
                  </a:lnTo>
                  <a:lnTo>
                    <a:pt x="786079" y="85356"/>
                  </a:lnTo>
                  <a:lnTo>
                    <a:pt x="904976" y="85356"/>
                  </a:lnTo>
                  <a:lnTo>
                    <a:pt x="904976" y="396506"/>
                  </a:lnTo>
                  <a:lnTo>
                    <a:pt x="1008430" y="396506"/>
                  </a:lnTo>
                  <a:lnTo>
                    <a:pt x="1008430" y="85356"/>
                  </a:lnTo>
                  <a:lnTo>
                    <a:pt x="1128458" y="85356"/>
                  </a:lnTo>
                  <a:lnTo>
                    <a:pt x="1128458" y="266"/>
                  </a:lnTo>
                  <a:close/>
                </a:path>
                <a:path w="1534795" h="396875">
                  <a:moveTo>
                    <a:pt x="1534782" y="12"/>
                  </a:moveTo>
                  <a:lnTo>
                    <a:pt x="1431328" y="12"/>
                  </a:lnTo>
                  <a:lnTo>
                    <a:pt x="1431328" y="161302"/>
                  </a:lnTo>
                  <a:lnTo>
                    <a:pt x="1290053" y="161302"/>
                  </a:lnTo>
                  <a:lnTo>
                    <a:pt x="1290053" y="12"/>
                  </a:lnTo>
                  <a:lnTo>
                    <a:pt x="1186611" y="12"/>
                  </a:lnTo>
                  <a:lnTo>
                    <a:pt x="1186611" y="161302"/>
                  </a:lnTo>
                  <a:lnTo>
                    <a:pt x="1186611" y="243852"/>
                  </a:lnTo>
                  <a:lnTo>
                    <a:pt x="1186611" y="396252"/>
                  </a:lnTo>
                  <a:lnTo>
                    <a:pt x="1290053" y="396252"/>
                  </a:lnTo>
                  <a:lnTo>
                    <a:pt x="1290053" y="243852"/>
                  </a:lnTo>
                  <a:lnTo>
                    <a:pt x="1431328" y="243852"/>
                  </a:lnTo>
                  <a:lnTo>
                    <a:pt x="1431328" y="396252"/>
                  </a:lnTo>
                  <a:lnTo>
                    <a:pt x="1534782" y="396252"/>
                  </a:lnTo>
                  <a:lnTo>
                    <a:pt x="1534782" y="243852"/>
                  </a:lnTo>
                  <a:lnTo>
                    <a:pt x="1534782" y="161302"/>
                  </a:lnTo>
                  <a:lnTo>
                    <a:pt x="1534782" y="12"/>
                  </a:lnTo>
                  <a:close/>
                </a:path>
              </a:pathLst>
            </a:custGeom>
            <a:solidFill>
              <a:srgbClr val="00A9A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75741" y="1129233"/>
              <a:ext cx="1282014" cy="1548422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360615" y="1620000"/>
            <a:ext cx="6678986" cy="2064668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das </a:t>
            </a:r>
            <a:r>
              <a:rPr lang="de-DE" sz="2400" spc="40" dirty="0">
                <a:solidFill>
                  <a:srgbClr val="006581"/>
                </a:solidFill>
                <a:cs typeface="Helvetica Neue LT Std 75"/>
              </a:rPr>
              <a:t>Bündnis </a:t>
            </a:r>
            <a:r>
              <a:rPr sz="2400" spc="30" dirty="0">
                <a:solidFill>
                  <a:srgbClr val="006581"/>
                </a:solidFill>
                <a:cs typeface="Helvetica Neue LT Std 75"/>
              </a:rPr>
              <a:t>für</a:t>
            </a:r>
            <a:r>
              <a:rPr sz="2400" spc="90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sz="2400" spc="30" dirty="0">
                <a:solidFill>
                  <a:srgbClr val="006581"/>
                </a:solidFill>
                <a:cs typeface="Helvetica Neue LT Std 75"/>
              </a:rPr>
              <a:t>innovative</a:t>
            </a:r>
            <a:r>
              <a:rPr sz="2400" spc="95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lang="de-DE" sz="2400" spc="40" dirty="0">
                <a:solidFill>
                  <a:srgbClr val="006581"/>
                </a:solidFill>
                <a:cs typeface="Helvetica Neue LT Std 75"/>
              </a:rPr>
              <a:t>Gesundheitstechnologien </a:t>
            </a:r>
            <a:r>
              <a:rPr sz="2400" spc="-540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sz="2400" spc="30" dirty="0">
                <a:solidFill>
                  <a:srgbClr val="006581"/>
                </a:solidFill>
                <a:cs typeface="Helvetica Neue LT Std 75"/>
              </a:rPr>
              <a:t>aus</a:t>
            </a:r>
            <a:r>
              <a:rPr sz="2400" spc="75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sz="2400" spc="30" dirty="0">
                <a:solidFill>
                  <a:srgbClr val="006581"/>
                </a:solidFill>
                <a:cs typeface="Helvetica Neue LT Std 75"/>
              </a:rPr>
              <a:t>dem</a:t>
            </a:r>
            <a:r>
              <a:rPr sz="2400" spc="80" dirty="0">
                <a:solidFill>
                  <a:srgbClr val="006581"/>
                </a:solidFill>
                <a:cs typeface="Helvetica Neue LT Std 75"/>
              </a:rPr>
              <a:t> </a:t>
            </a:r>
            <a:r>
              <a:rPr sz="2400" spc="60" dirty="0">
                <a:solidFill>
                  <a:srgbClr val="006581"/>
                </a:solidFill>
                <a:cs typeface="Helvetica Neue LT Std 75"/>
              </a:rPr>
              <a:t>Meer!</a:t>
            </a:r>
            <a:endParaRPr lang="de-DE" sz="2400" spc="60" dirty="0">
              <a:solidFill>
                <a:srgbClr val="006581"/>
              </a:solidFill>
              <a:cs typeface="Helvetica Neue LT Std 75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endParaRPr lang="de-DE" sz="2400" spc="30" dirty="0">
              <a:solidFill>
                <a:srgbClr val="006581"/>
              </a:solidFill>
              <a:cs typeface="Helvetica Neue LT Std 75"/>
            </a:endParaRPr>
          </a:p>
          <a:p>
            <a:pPr marL="12700">
              <a:lnSpc>
                <a:spcPct val="100000"/>
              </a:lnSpc>
              <a:spcAft>
                <a:spcPts val="600"/>
              </a:spcAft>
            </a:pP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bluehealthtech.de </a:t>
            </a:r>
            <a:br>
              <a:rPr lang="de-DE" sz="2400" spc="30" dirty="0">
                <a:solidFill>
                  <a:srgbClr val="006581"/>
                </a:solidFill>
                <a:cs typeface="Helvetica Neue LT Std 75"/>
              </a:rPr>
            </a:b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info@bluehealthtech.de</a:t>
            </a:r>
            <a:endParaRPr lang="de-DE" sz="2400" dirty="0">
              <a:cs typeface="Helvetica Neue LT Std 75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8480" y="685800"/>
            <a:ext cx="797674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35" dirty="0">
                <a:solidFill>
                  <a:srgbClr val="006581"/>
                </a:solidFill>
                <a:latin typeface="+mj-lt"/>
                <a:cs typeface="Helvetica Neue LT Std 75"/>
              </a:rPr>
              <a:t>Vielen</a:t>
            </a:r>
            <a:r>
              <a:rPr sz="2400" b="1" spc="70" dirty="0">
                <a:solidFill>
                  <a:srgbClr val="006581"/>
                </a:solidFill>
                <a:latin typeface="+mj-lt"/>
                <a:cs typeface="Helvetica Neue LT Std 75"/>
              </a:rPr>
              <a:t> </a:t>
            </a:r>
            <a:r>
              <a:rPr sz="2400" b="1" spc="25" dirty="0">
                <a:solidFill>
                  <a:srgbClr val="006581"/>
                </a:solidFill>
                <a:latin typeface="+mj-lt"/>
                <a:cs typeface="Helvetica Neue LT Std 75"/>
              </a:rPr>
              <a:t>Dank</a:t>
            </a:r>
            <a:r>
              <a:rPr sz="2400" b="1" spc="70" dirty="0">
                <a:solidFill>
                  <a:srgbClr val="006581"/>
                </a:solidFill>
                <a:latin typeface="+mj-lt"/>
                <a:cs typeface="Helvetica Neue LT Std 75"/>
              </a:rPr>
              <a:t> </a:t>
            </a:r>
            <a:r>
              <a:rPr sz="2400" b="1" spc="30" dirty="0">
                <a:solidFill>
                  <a:srgbClr val="006581"/>
                </a:solidFill>
                <a:latin typeface="+mj-lt"/>
                <a:cs typeface="Helvetica Neue LT Std 75"/>
              </a:rPr>
              <a:t>für</a:t>
            </a:r>
            <a:r>
              <a:rPr sz="2400" b="1" spc="70" dirty="0">
                <a:solidFill>
                  <a:srgbClr val="006581"/>
                </a:solidFill>
                <a:latin typeface="+mj-lt"/>
                <a:cs typeface="Helvetica Neue LT Std 75"/>
              </a:rPr>
              <a:t> </a:t>
            </a:r>
            <a:r>
              <a:rPr sz="2400" b="1" spc="30" dirty="0">
                <a:solidFill>
                  <a:srgbClr val="006581"/>
                </a:solidFill>
                <a:latin typeface="+mj-lt"/>
                <a:cs typeface="Helvetica Neue LT Std 75"/>
              </a:rPr>
              <a:t>Ihre</a:t>
            </a:r>
            <a:r>
              <a:rPr sz="2400" b="1" spc="70" dirty="0">
                <a:solidFill>
                  <a:srgbClr val="006581"/>
                </a:solidFill>
                <a:latin typeface="+mj-lt"/>
                <a:cs typeface="Helvetica Neue LT Std 75"/>
              </a:rPr>
              <a:t> </a:t>
            </a:r>
            <a:r>
              <a:rPr sz="2400" b="1" spc="30" dirty="0">
                <a:solidFill>
                  <a:srgbClr val="006581"/>
                </a:solidFill>
                <a:latin typeface="+mj-lt"/>
                <a:cs typeface="Helvetica Neue LT Std 75"/>
              </a:rPr>
              <a:t>Aufmerksamkeit!</a:t>
            </a:r>
            <a:endParaRPr sz="2400" dirty="0">
              <a:latin typeface="+mj-lt"/>
              <a:cs typeface="Helvetica Neue LT Std 75"/>
            </a:endParaRPr>
          </a:p>
        </p:txBody>
      </p:sp>
      <p:sp>
        <p:nvSpPr>
          <p:cNvPr id="20" name="Datumsplatzhalter 19">
            <a:extLst>
              <a:ext uri="{FF2B5EF4-FFF2-40B4-BE49-F238E27FC236}">
                <a16:creationId xmlns:a16="http://schemas.microsoft.com/office/drawing/2014/main" id="{BBB5637B-4CFD-426D-8D17-CD376AF03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F1A24F4-02CC-4921-A895-E36637A560FE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21" name="Fußzeilenplatzhalter 20">
            <a:extLst>
              <a:ext uri="{FF2B5EF4-FFF2-40B4-BE49-F238E27FC236}">
                <a16:creationId xmlns:a16="http://schemas.microsoft.com/office/drawing/2014/main" id="{BF7A0AD8-8EBD-44CA-ADDB-13F14B896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22" name="Foliennummernplatzhalter 21">
            <a:extLst>
              <a:ext uri="{FF2B5EF4-FFF2-40B4-BE49-F238E27FC236}">
                <a16:creationId xmlns:a16="http://schemas.microsoft.com/office/drawing/2014/main" id="{1682D373-37A5-4291-AD41-C01A07A02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19</a:t>
            </a:fld>
            <a:endParaRPr lang="de-DE" dirty="0"/>
          </a:p>
        </p:txBody>
      </p:sp>
      <p:sp>
        <p:nvSpPr>
          <p:cNvPr id="23" name="object 16">
            <a:extLst>
              <a:ext uri="{FF2B5EF4-FFF2-40B4-BE49-F238E27FC236}">
                <a16:creationId xmlns:a16="http://schemas.microsoft.com/office/drawing/2014/main" id="{B5D63453-8F6B-7230-111D-BFDC2930ABD8}"/>
              </a:ext>
            </a:extLst>
          </p:cNvPr>
          <p:cNvSpPr txBox="1"/>
          <p:nvPr/>
        </p:nvSpPr>
        <p:spPr>
          <a:xfrm>
            <a:off x="1414351" y="3880958"/>
            <a:ext cx="3962400" cy="1733808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de-DE" sz="2400" b="1" spc="30" dirty="0">
                <a:solidFill>
                  <a:srgbClr val="006581"/>
                </a:solidFill>
                <a:cs typeface="Helvetica Neue LT Std 75"/>
              </a:rPr>
              <a:t>Kontakt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Name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Organisation</a:t>
            </a: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lang="de-DE" sz="2400" spc="30" dirty="0">
                <a:solidFill>
                  <a:srgbClr val="006581"/>
                </a:solidFill>
                <a:cs typeface="Helvetica Neue LT Std 75"/>
              </a:rPr>
              <a:t>E-Mail</a:t>
            </a:r>
            <a:endParaRPr sz="2400" dirty="0">
              <a:cs typeface="Helvetica Neue LT Std 75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9036A-EFC7-C822-DFE9-4A691B3E50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0" tIns="0" anchor="ctr"/>
          <a:lstStyle/>
          <a:p>
            <a:pPr algn="ctr"/>
            <a:r>
              <a:rPr lang="de-DE" sz="4800" noProof="0" dirty="0">
                <a:solidFill>
                  <a:srgbClr val="006581"/>
                </a:solidFill>
              </a:rPr>
              <a:t>BlueHealthTech</a:t>
            </a:r>
            <a:endParaRPr lang="de-DE" sz="4800" b="1" noProof="0" dirty="0">
              <a:solidFill>
                <a:srgbClr val="006581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9712092-0196-7508-7AED-39DBCBA1C49B}"/>
              </a:ext>
            </a:extLst>
          </p:cNvPr>
          <p:cNvSpPr>
            <a:spLocks noGrp="1"/>
          </p:cNvSpPr>
          <p:nvPr>
            <p:ph type="subTitle" idx="4"/>
          </p:nvPr>
        </p:nvSpPr>
        <p:spPr/>
        <p:txBody>
          <a:bodyPr anchor="ctr"/>
          <a:lstStyle/>
          <a:p>
            <a:pPr algn="ctr"/>
            <a:r>
              <a:rPr lang="de-DE" sz="2400" dirty="0">
                <a:solidFill>
                  <a:srgbClr val="006581"/>
                </a:solidFill>
              </a:rPr>
              <a:t>Unterzeile</a:t>
            </a:r>
          </a:p>
        </p:txBody>
      </p:sp>
    </p:spTree>
    <p:extLst>
      <p:ext uri="{BB962C8B-B14F-4D97-AF65-F5344CB8AC3E}">
        <p14:creationId xmlns:p14="http://schemas.microsoft.com/office/powerpoint/2010/main" val="74836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4A4311DF-A303-4798-BC45-10BDDE100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Agenda</a:t>
            </a:r>
          </a:p>
        </p:txBody>
      </p:sp>
      <p:sp>
        <p:nvSpPr>
          <p:cNvPr id="11" name="Datumsplatzhalter 10">
            <a:extLst>
              <a:ext uri="{FF2B5EF4-FFF2-40B4-BE49-F238E27FC236}">
                <a16:creationId xmlns:a16="http://schemas.microsoft.com/office/drawing/2014/main" id="{7852B2EC-B933-4A9C-ABD9-D2C3FE6D3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CD7B37B5-A76E-43A0-99A5-A82F99A2C2BC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12" name="Fußzeilenplatzhalter 11">
            <a:extLst>
              <a:ext uri="{FF2B5EF4-FFF2-40B4-BE49-F238E27FC236}">
                <a16:creationId xmlns:a16="http://schemas.microsoft.com/office/drawing/2014/main" id="{3D951E23-AA5C-415D-89AC-1B2D9F08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342FD1D-036C-41CD-9CDB-BADDD33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3</a:t>
            </a:fld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BB38F592-ED00-0DEA-D1CC-9657000307A9}"/>
              </a:ext>
            </a:extLst>
          </p:cNvPr>
          <p:cNvSpPr txBox="1">
            <a:spLocks/>
          </p:cNvSpPr>
          <p:nvPr/>
        </p:nvSpPr>
        <p:spPr>
          <a:xfrm>
            <a:off x="762000" y="1833930"/>
            <a:ext cx="9067799" cy="327146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>
              <a:defRPr b="0" i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kern="0" spc="10" dirty="0">
                <a:solidFill>
                  <a:srgbClr val="231F20"/>
                </a:solidFill>
                <a:latin typeface="+mn-lt"/>
                <a:cs typeface="HelveticaNeueLTStd-Roman"/>
              </a:rPr>
              <a:t>Vorstellung von BlueHealthTech</a:t>
            </a: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kern="0" dirty="0" err="1">
                <a:latin typeface="+mn-lt"/>
                <a:cs typeface="HelveticaNeueLTStd-Roman"/>
              </a:rPr>
              <a:t>Lorem</a:t>
            </a:r>
            <a:r>
              <a:rPr lang="de-DE" sz="2000" kern="0" dirty="0">
                <a:latin typeface="+mn-lt"/>
                <a:cs typeface="HelveticaNeueLTStd-Roman"/>
              </a:rPr>
              <a:t> </a:t>
            </a:r>
            <a:r>
              <a:rPr lang="de-DE" sz="2000" kern="0" dirty="0" err="1">
                <a:latin typeface="+mn-lt"/>
                <a:cs typeface="HelveticaNeueLTStd-Roman"/>
              </a:rPr>
              <a:t>ipsum</a:t>
            </a:r>
            <a:endParaRPr lang="de-DE" sz="2000" kern="0" dirty="0">
              <a:latin typeface="+mn-lt"/>
              <a:cs typeface="HelveticaNeueLTStd-Roman"/>
            </a:endParaRP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r>
              <a:rPr lang="de-DE" sz="2000" kern="0" dirty="0" err="1">
                <a:latin typeface="+mn-lt"/>
                <a:cs typeface="HelveticaNeueLTStd-Roman"/>
              </a:rPr>
              <a:t>Lorem</a:t>
            </a:r>
            <a:r>
              <a:rPr lang="de-DE" sz="2000" kern="0" dirty="0">
                <a:latin typeface="+mn-lt"/>
                <a:cs typeface="HelveticaNeueLTStd-Roman"/>
              </a:rPr>
              <a:t> </a:t>
            </a:r>
            <a:r>
              <a:rPr lang="de-DE" sz="2000" kern="0" dirty="0" err="1">
                <a:latin typeface="+mn-lt"/>
                <a:cs typeface="HelveticaNeueLTStd-Roman"/>
              </a:rPr>
              <a:t>ipsum</a:t>
            </a:r>
            <a:endParaRPr lang="de-DE" sz="2000" kern="0" dirty="0">
              <a:latin typeface="+mn-lt"/>
              <a:cs typeface="HelveticaNeueLTStd-Roman"/>
            </a:endParaRP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endParaRPr lang="de-DE" sz="2000" kern="0" dirty="0">
              <a:latin typeface="+mn-lt"/>
              <a:cs typeface="HelveticaNeueLTStd-Roman"/>
            </a:endParaRPr>
          </a:p>
          <a:p>
            <a:pPr marL="608013" marR="999490" indent="-457200">
              <a:lnSpc>
                <a:spcPct val="150000"/>
              </a:lnSpc>
              <a:buFont typeface="+mj-lt"/>
              <a:buAutoNum type="arabicPeriod"/>
            </a:pPr>
            <a:endParaRPr lang="de-DE" sz="2000" kern="0" dirty="0">
              <a:latin typeface="+mn-lt"/>
              <a:cs typeface="HelveticaNeueLTStd-Roman"/>
            </a:endParaRPr>
          </a:p>
        </p:txBody>
      </p:sp>
    </p:spTree>
    <p:extLst>
      <p:ext uri="{BB962C8B-B14F-4D97-AF65-F5344CB8AC3E}">
        <p14:creationId xmlns:p14="http://schemas.microsoft.com/office/powerpoint/2010/main" val="2515635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35" dirty="0"/>
              <a:t>Die </a:t>
            </a:r>
            <a:r>
              <a:rPr lang="de-DE" spc="35" dirty="0" err="1"/>
              <a:t>Initiator:innen</a:t>
            </a:r>
            <a:r>
              <a:rPr lang="de-DE" spc="35" dirty="0"/>
              <a:t> </a:t>
            </a:r>
            <a:endParaRPr lang="de-DE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5848381" cy="4422281"/>
          </a:xfrm>
        </p:spPr>
        <p:txBody>
          <a:bodyPr/>
          <a:lstStyle/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Christian-Albrechts-Universität zu Kiel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de-DE" sz="1600" spc="10" dirty="0">
                <a:solidFill>
                  <a:srgbClr val="231F20"/>
                </a:solidFill>
              </a:rPr>
              <a:t>einzige Volluniversität in Schleswig-Holstein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de-DE" sz="16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GEOMAR Helmholtz-Zentrum für Meeresforschung Kiel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de-DE" sz="1600" spc="10" dirty="0">
                <a:solidFill>
                  <a:srgbClr val="231F20"/>
                </a:solidFill>
              </a:rPr>
              <a:t>eine der weltweit führenden Einrichtungen auf dem Gebiet der Meeresforschung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de-DE" sz="16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b="1" spc="10" dirty="0">
                <a:solidFill>
                  <a:srgbClr val="231F2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Stryker Trauma GmbH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de-DE" sz="1600" spc="10" dirty="0">
                <a:solidFill>
                  <a:srgbClr val="231F20"/>
                </a:solidFill>
              </a:rPr>
              <a:t>eines der größten Unternehmen für Medizintechnologie weltweit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endParaRPr lang="de-DE" sz="1600" spc="10" dirty="0">
              <a:solidFill>
                <a:srgbClr val="231F20"/>
              </a:solidFill>
              <a:latin typeface="+mn-lt"/>
              <a:cs typeface="HelveticaNeueLTStd-Roman"/>
            </a:endParaRPr>
          </a:p>
          <a:p>
            <a:pPr marL="436563" marR="999490">
              <a:lnSpc>
                <a:spcPct val="100000"/>
              </a:lnSpc>
              <a:spcAft>
                <a:spcPts val="300"/>
              </a:spcAft>
            </a:pPr>
            <a:r>
              <a:rPr lang="de-DE" b="1" spc="10" dirty="0">
                <a:solidFill>
                  <a:srgbClr val="231F20"/>
                </a:solidFill>
                <a:latin typeface="+mn-lt"/>
                <a:cs typeface="HelveticaNeueLTStd-Roman"/>
              </a:rPr>
              <a:t>Universitätsklinikum Schleswig-Holstein</a:t>
            </a:r>
            <a:br>
              <a:rPr lang="de-DE" sz="1600" spc="10" dirty="0">
                <a:solidFill>
                  <a:srgbClr val="231F20"/>
                </a:solidFill>
                <a:latin typeface="+mn-lt"/>
                <a:cs typeface="HelveticaNeueLTStd-Roman"/>
              </a:rPr>
            </a:br>
            <a:r>
              <a:rPr lang="de-DE" sz="1600" spc="10" dirty="0">
                <a:solidFill>
                  <a:srgbClr val="231F20"/>
                </a:solidFill>
              </a:rPr>
              <a:t>Maximalversorgung und Forschung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4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AB7B017-976C-7D93-BE1D-2F2EF75684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4" r="17959"/>
          <a:stretch/>
        </p:blipFill>
        <p:spPr>
          <a:xfrm>
            <a:off x="5689768" y="1670332"/>
            <a:ext cx="5848381" cy="41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58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35" dirty="0"/>
              <a:t>Das</a:t>
            </a:r>
            <a:r>
              <a:rPr lang="de-DE" spc="90" dirty="0"/>
              <a:t> </a:t>
            </a:r>
            <a:r>
              <a:rPr lang="de-DE" spc="40" dirty="0"/>
              <a:t>Ziel</a:t>
            </a:r>
            <a:r>
              <a:rPr lang="de-DE" spc="95" dirty="0"/>
              <a:t> </a:t>
            </a:r>
            <a:r>
              <a:rPr lang="de-DE" spc="40" dirty="0"/>
              <a:t>des</a:t>
            </a:r>
            <a:r>
              <a:rPr lang="de-DE" spc="95" dirty="0"/>
              <a:t> </a:t>
            </a:r>
            <a:r>
              <a:rPr lang="de-DE" spc="55" dirty="0"/>
              <a:t>Bündnisses</a:t>
            </a:r>
            <a:r>
              <a:rPr lang="de-DE" spc="95" dirty="0"/>
              <a:t> </a:t>
            </a:r>
            <a:r>
              <a:rPr lang="de-DE" spc="40" dirty="0"/>
              <a:t>ist</a:t>
            </a:r>
            <a:r>
              <a:rPr lang="de-DE" spc="95" dirty="0"/>
              <a:t> </a:t>
            </a:r>
            <a:r>
              <a:rPr lang="de-DE" spc="40" dirty="0"/>
              <a:t>es,</a:t>
            </a:r>
            <a:r>
              <a:rPr lang="de-DE" spc="95" dirty="0"/>
              <a:t> </a:t>
            </a:r>
            <a:r>
              <a:rPr lang="de-DE" spc="30" dirty="0"/>
              <a:t>...</a:t>
            </a:r>
            <a:endParaRPr lang="de-DE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7949" y="1941110"/>
            <a:ext cx="9118909" cy="3271469"/>
          </a:xfrm>
        </p:spPr>
        <p:txBody>
          <a:bodyPr/>
          <a:lstStyle/>
          <a:p>
            <a:pPr marL="0" marR="999490" indent="0">
              <a:lnSpc>
                <a:spcPct val="150000"/>
              </a:lnSpc>
              <a:buNone/>
            </a:pPr>
            <a:r>
              <a:rPr lang="de-DE" sz="2000" spc="10" dirty="0">
                <a:solidFill>
                  <a:srgbClr val="231F20"/>
                </a:solidFill>
              </a:rPr>
              <a:t>… die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vorhandenen</a:t>
            </a:r>
            <a:r>
              <a:rPr lang="de-DE" sz="2000" spc="45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Kompetenzen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und</a:t>
            </a:r>
            <a:r>
              <a:rPr lang="de-DE" sz="2000" spc="4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Interessen </a:t>
            </a:r>
            <a:r>
              <a:rPr lang="de-DE" sz="2000" spc="-385" dirty="0">
                <a:solidFill>
                  <a:srgbClr val="231F20"/>
                </a:solidFill>
              </a:rPr>
              <a:t> </a:t>
            </a:r>
            <a:r>
              <a:rPr lang="de-DE" sz="2000" spc="10" dirty="0">
                <a:solidFill>
                  <a:srgbClr val="231F20"/>
                </a:solidFill>
              </a:rPr>
              <a:t>im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Kieler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Raum</a:t>
            </a:r>
            <a:br>
              <a:rPr lang="de-DE" sz="2000" spc="20" dirty="0">
                <a:solidFill>
                  <a:srgbClr val="231F20"/>
                </a:solidFill>
              </a:rPr>
            </a:br>
            <a:r>
              <a:rPr lang="de-DE" sz="2000" spc="15" dirty="0">
                <a:solidFill>
                  <a:srgbClr val="231F20"/>
                </a:solidFill>
              </a:rPr>
              <a:t>i</a:t>
            </a:r>
            <a:r>
              <a:rPr lang="de-DE" sz="2000" dirty="0">
                <a:solidFill>
                  <a:srgbClr val="231F20"/>
                </a:solidFill>
              </a:rPr>
              <a:t>n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d</a:t>
            </a:r>
            <a:r>
              <a:rPr lang="de-DE" sz="2000" spc="30" dirty="0">
                <a:solidFill>
                  <a:srgbClr val="231F20"/>
                </a:solidFill>
              </a:rPr>
              <a:t>e</a:t>
            </a:r>
            <a:r>
              <a:rPr lang="de-DE" sz="2000" dirty="0">
                <a:solidFill>
                  <a:srgbClr val="231F20"/>
                </a:solidFill>
              </a:rPr>
              <a:t>r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M</a:t>
            </a:r>
            <a:r>
              <a:rPr lang="de-DE" sz="2000" spc="35" dirty="0">
                <a:solidFill>
                  <a:srgbClr val="231F20"/>
                </a:solidFill>
              </a:rPr>
              <a:t>e</a:t>
            </a:r>
            <a:r>
              <a:rPr lang="de-DE" sz="2000" spc="30" dirty="0">
                <a:solidFill>
                  <a:srgbClr val="231F20"/>
                </a:solidFill>
              </a:rPr>
              <a:t>e</a:t>
            </a:r>
            <a:r>
              <a:rPr lang="de-DE" sz="2000" spc="15" dirty="0">
                <a:solidFill>
                  <a:srgbClr val="231F20"/>
                </a:solidFill>
              </a:rPr>
              <a:t>r</a:t>
            </a:r>
            <a:r>
              <a:rPr lang="de-DE" sz="2000" spc="30" dirty="0">
                <a:solidFill>
                  <a:srgbClr val="231F20"/>
                </a:solidFill>
              </a:rPr>
              <a:t>e</a:t>
            </a:r>
            <a:r>
              <a:rPr lang="de-DE" sz="2000" spc="20" dirty="0">
                <a:solidFill>
                  <a:srgbClr val="231F20"/>
                </a:solidFill>
              </a:rPr>
              <a:t>s</a:t>
            </a:r>
            <a:r>
              <a:rPr lang="de-DE" sz="2000" spc="10" dirty="0">
                <a:solidFill>
                  <a:srgbClr val="231F20"/>
                </a:solidFill>
              </a:rPr>
              <a:t>f</a:t>
            </a:r>
            <a:r>
              <a:rPr lang="de-DE" sz="2000" spc="25" dirty="0">
                <a:solidFill>
                  <a:srgbClr val="231F20"/>
                </a:solidFill>
              </a:rPr>
              <a:t>o</a:t>
            </a:r>
            <a:r>
              <a:rPr lang="de-DE" sz="2000" spc="40" dirty="0">
                <a:solidFill>
                  <a:srgbClr val="231F20"/>
                </a:solidFill>
              </a:rPr>
              <a:t>r</a:t>
            </a:r>
            <a:r>
              <a:rPr lang="de-DE" sz="2000" spc="25" dirty="0">
                <a:solidFill>
                  <a:srgbClr val="231F20"/>
                </a:solidFill>
              </a:rPr>
              <a:t>sc</a:t>
            </a:r>
            <a:r>
              <a:rPr lang="de-DE" sz="2000" spc="15" dirty="0">
                <a:solidFill>
                  <a:srgbClr val="231F20"/>
                </a:solidFill>
              </a:rPr>
              <a:t>h</a:t>
            </a:r>
            <a:r>
              <a:rPr lang="de-DE" sz="2000" spc="20" dirty="0">
                <a:solidFill>
                  <a:srgbClr val="231F20"/>
                </a:solidFill>
              </a:rPr>
              <a:t>un</a:t>
            </a:r>
            <a:r>
              <a:rPr lang="de-DE" sz="2000" dirty="0">
                <a:solidFill>
                  <a:srgbClr val="231F20"/>
                </a:solidFill>
              </a:rPr>
              <a:t>g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dirty="0">
                <a:solidFill>
                  <a:srgbClr val="231F20"/>
                </a:solidFill>
              </a:rPr>
              <a:t>(</a:t>
            </a:r>
            <a:r>
              <a:rPr lang="de-DE" sz="2000" spc="-280" dirty="0">
                <a:solidFill>
                  <a:srgbClr val="231F20"/>
                </a:solidFill>
              </a:rPr>
              <a:t> </a:t>
            </a:r>
            <a:r>
              <a:rPr lang="de-DE" sz="2000" b="1" spc="80" dirty="0">
                <a:solidFill>
                  <a:srgbClr val="00A6DC"/>
                </a:solidFill>
              </a:rPr>
              <a:t>B</a:t>
            </a:r>
            <a:r>
              <a:rPr lang="de-DE" sz="2000" b="1" spc="50" dirty="0">
                <a:solidFill>
                  <a:srgbClr val="00A6DC"/>
                </a:solidFill>
              </a:rPr>
              <a:t>L</a:t>
            </a:r>
            <a:r>
              <a:rPr lang="de-DE" sz="2000" b="1" spc="80" dirty="0">
                <a:solidFill>
                  <a:srgbClr val="00A6DC"/>
                </a:solidFill>
              </a:rPr>
              <a:t>U</a:t>
            </a:r>
            <a:r>
              <a:rPr lang="de-DE" sz="2000" b="1" dirty="0">
                <a:solidFill>
                  <a:srgbClr val="00A6DC"/>
                </a:solidFill>
              </a:rPr>
              <a:t>E</a:t>
            </a:r>
            <a:r>
              <a:rPr lang="de-DE" sz="2000" b="1" spc="-285" dirty="0">
                <a:solidFill>
                  <a:srgbClr val="00A6DC"/>
                </a:solidFill>
              </a:rPr>
              <a:t> </a:t>
            </a:r>
            <a:r>
              <a:rPr lang="de-DE" sz="2000" dirty="0">
                <a:solidFill>
                  <a:srgbClr val="231F20"/>
                </a:solidFill>
              </a:rPr>
              <a:t>) </a:t>
            </a:r>
            <a:br>
              <a:rPr lang="de-DE" sz="2000" dirty="0">
                <a:solidFill>
                  <a:srgbClr val="231F20"/>
                </a:solidFill>
              </a:rPr>
            </a:br>
            <a:r>
              <a:rPr lang="de-DE" sz="2000" spc="10" dirty="0">
                <a:solidFill>
                  <a:srgbClr val="231F20"/>
                </a:solidFill>
              </a:rPr>
              <a:t>mit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denen d</a:t>
            </a:r>
            <a:r>
              <a:rPr lang="de-DE" sz="2000" spc="30" dirty="0">
                <a:solidFill>
                  <a:srgbClr val="231F20"/>
                </a:solidFill>
              </a:rPr>
              <a:t>e</a:t>
            </a:r>
            <a:r>
              <a:rPr lang="de-DE" sz="2000" dirty="0">
                <a:solidFill>
                  <a:srgbClr val="231F20"/>
                </a:solidFill>
              </a:rPr>
              <a:t>r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30" dirty="0">
                <a:solidFill>
                  <a:srgbClr val="231F20"/>
                </a:solidFill>
              </a:rPr>
              <a:t>Ge</a:t>
            </a:r>
            <a:r>
              <a:rPr lang="de-DE" sz="2000" spc="20" dirty="0">
                <a:solidFill>
                  <a:srgbClr val="231F20"/>
                </a:solidFill>
              </a:rPr>
              <a:t>sundh</a:t>
            </a:r>
            <a:r>
              <a:rPr lang="de-DE" sz="2000" spc="25" dirty="0">
                <a:solidFill>
                  <a:srgbClr val="231F20"/>
                </a:solidFill>
              </a:rPr>
              <a:t>e</a:t>
            </a:r>
            <a:r>
              <a:rPr lang="de-DE" sz="2000" spc="20" dirty="0">
                <a:solidFill>
                  <a:srgbClr val="231F20"/>
                </a:solidFill>
              </a:rPr>
              <a:t>it</a:t>
            </a:r>
            <a:r>
              <a:rPr lang="de-DE" sz="2000" dirty="0">
                <a:solidFill>
                  <a:srgbClr val="231F20"/>
                </a:solidFill>
              </a:rPr>
              <a:t>s</a:t>
            </a:r>
            <a:r>
              <a:rPr lang="de-DE" sz="2000" spc="-5" dirty="0">
                <a:solidFill>
                  <a:srgbClr val="231F20"/>
                </a:solidFill>
              </a:rPr>
              <a:t>v</a:t>
            </a:r>
            <a:r>
              <a:rPr lang="de-DE" sz="2000" spc="30" dirty="0">
                <a:solidFill>
                  <a:srgbClr val="231F20"/>
                </a:solidFill>
              </a:rPr>
              <a:t>e</a:t>
            </a:r>
            <a:r>
              <a:rPr lang="de-DE" sz="2000" spc="40" dirty="0">
                <a:solidFill>
                  <a:srgbClr val="231F20"/>
                </a:solidFill>
              </a:rPr>
              <a:t>r</a:t>
            </a:r>
            <a:r>
              <a:rPr lang="de-DE" sz="2000" spc="25" dirty="0">
                <a:solidFill>
                  <a:srgbClr val="231F20"/>
                </a:solidFill>
              </a:rPr>
              <a:t>so</a:t>
            </a:r>
            <a:r>
              <a:rPr lang="de-DE" sz="2000" spc="20" dirty="0">
                <a:solidFill>
                  <a:srgbClr val="231F20"/>
                </a:solidFill>
              </a:rPr>
              <a:t>rgun</a:t>
            </a:r>
            <a:r>
              <a:rPr lang="de-DE" sz="2000" dirty="0">
                <a:solidFill>
                  <a:srgbClr val="231F20"/>
                </a:solidFill>
              </a:rPr>
              <a:t>g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un</a:t>
            </a:r>
            <a:r>
              <a:rPr lang="de-DE" sz="2000" dirty="0">
                <a:solidFill>
                  <a:srgbClr val="231F20"/>
                </a:solidFill>
              </a:rPr>
              <a:t>d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-</a:t>
            </a:r>
            <a:r>
              <a:rPr lang="de-DE" sz="2000" spc="15" dirty="0">
                <a:solidFill>
                  <a:srgbClr val="231F20"/>
                </a:solidFill>
              </a:rPr>
              <a:t>i</a:t>
            </a:r>
            <a:r>
              <a:rPr lang="de-DE" sz="2000" spc="20" dirty="0">
                <a:solidFill>
                  <a:srgbClr val="231F20"/>
                </a:solidFill>
              </a:rPr>
              <a:t>n</a:t>
            </a:r>
            <a:r>
              <a:rPr lang="de-DE" sz="2000" spc="15" dirty="0">
                <a:solidFill>
                  <a:srgbClr val="231F20"/>
                </a:solidFill>
              </a:rPr>
              <a:t>d</a:t>
            </a:r>
            <a:r>
              <a:rPr lang="de-DE" sz="2000" spc="25" dirty="0">
                <a:solidFill>
                  <a:srgbClr val="231F20"/>
                </a:solidFill>
              </a:rPr>
              <a:t>us</a:t>
            </a:r>
            <a:r>
              <a:rPr lang="de-DE" sz="2000" spc="15" dirty="0">
                <a:solidFill>
                  <a:srgbClr val="231F20"/>
                </a:solidFill>
              </a:rPr>
              <a:t>t</a:t>
            </a:r>
            <a:r>
              <a:rPr lang="de-DE" sz="2000" spc="25" dirty="0">
                <a:solidFill>
                  <a:srgbClr val="231F20"/>
                </a:solidFill>
              </a:rPr>
              <a:t>r</a:t>
            </a:r>
            <a:r>
              <a:rPr lang="de-DE" sz="2000" spc="20" dirty="0">
                <a:solidFill>
                  <a:srgbClr val="231F20"/>
                </a:solidFill>
              </a:rPr>
              <a:t>i</a:t>
            </a:r>
            <a:r>
              <a:rPr lang="de-DE" sz="2000" dirty="0">
                <a:solidFill>
                  <a:srgbClr val="231F20"/>
                </a:solidFill>
              </a:rPr>
              <a:t>e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120" dirty="0">
                <a:solidFill>
                  <a:srgbClr val="231F20"/>
                </a:solidFill>
              </a:rPr>
              <a:t>(</a:t>
            </a:r>
            <a:r>
              <a:rPr lang="de-DE" sz="2000" b="1" spc="85" dirty="0">
                <a:solidFill>
                  <a:srgbClr val="00A9AB"/>
                </a:solidFill>
              </a:rPr>
              <a:t>H</a:t>
            </a:r>
            <a:r>
              <a:rPr lang="de-DE" sz="2000" b="1" spc="100" dirty="0">
                <a:solidFill>
                  <a:srgbClr val="00A9AB"/>
                </a:solidFill>
              </a:rPr>
              <a:t>E</a:t>
            </a:r>
            <a:r>
              <a:rPr lang="de-DE" sz="2000" b="1" spc="85" dirty="0">
                <a:solidFill>
                  <a:srgbClr val="00A9AB"/>
                </a:solidFill>
              </a:rPr>
              <a:t>A</a:t>
            </a:r>
            <a:r>
              <a:rPr lang="de-DE" sz="2000" b="1" spc="-65" dirty="0">
                <a:solidFill>
                  <a:srgbClr val="00A9AB"/>
                </a:solidFill>
              </a:rPr>
              <a:t>L</a:t>
            </a:r>
            <a:r>
              <a:rPr lang="de-DE" sz="2000" b="1" spc="65" dirty="0">
                <a:solidFill>
                  <a:srgbClr val="00A9AB"/>
                </a:solidFill>
              </a:rPr>
              <a:t>T</a:t>
            </a:r>
            <a:r>
              <a:rPr lang="de-DE" sz="2000" b="1" dirty="0">
                <a:solidFill>
                  <a:srgbClr val="00A9AB"/>
                </a:solidFill>
              </a:rPr>
              <a:t>H</a:t>
            </a:r>
            <a:r>
              <a:rPr lang="de-DE" sz="2000" b="1" spc="-290" dirty="0">
                <a:solidFill>
                  <a:srgbClr val="00A9AB"/>
                </a:solidFill>
              </a:rPr>
              <a:t> </a:t>
            </a:r>
            <a:r>
              <a:rPr lang="de-DE" sz="2000" dirty="0">
                <a:solidFill>
                  <a:srgbClr val="231F20"/>
                </a:solidFill>
              </a:rPr>
              <a:t>)  </a:t>
            </a:r>
            <a:r>
              <a:rPr lang="de-DE" sz="2000" spc="15" dirty="0">
                <a:solidFill>
                  <a:srgbClr val="231F20"/>
                </a:solidFill>
              </a:rPr>
              <a:t>systematisch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5" dirty="0">
                <a:solidFill>
                  <a:srgbClr val="231F20"/>
                </a:solidFill>
              </a:rPr>
              <a:t>zu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einem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Bündnis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5" dirty="0">
                <a:solidFill>
                  <a:srgbClr val="231F20"/>
                </a:solidFill>
              </a:rPr>
              <a:t>zu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verknüpfen,</a:t>
            </a:r>
            <a:br>
              <a:rPr lang="de-DE" sz="2000" spc="15" dirty="0">
                <a:solidFill>
                  <a:srgbClr val="231F20"/>
                </a:solidFill>
              </a:rPr>
            </a:br>
            <a:r>
              <a:rPr lang="de-DE" sz="2000" spc="10" dirty="0">
                <a:solidFill>
                  <a:srgbClr val="231F20"/>
                </a:solidFill>
              </a:rPr>
              <a:t>um innovative</a:t>
            </a:r>
            <a:r>
              <a:rPr lang="de-DE" sz="2000" spc="60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Gesundheitstechnologien</a:t>
            </a:r>
            <a:r>
              <a:rPr lang="de-DE" sz="2000" spc="65" dirty="0">
                <a:solidFill>
                  <a:srgbClr val="231F20"/>
                </a:solidFill>
              </a:rPr>
              <a:t> </a:t>
            </a:r>
            <a:r>
              <a:rPr lang="de-DE" sz="2000" spc="5" dirty="0">
                <a:solidFill>
                  <a:srgbClr val="231F20"/>
                </a:solidFill>
              </a:rPr>
              <a:t>zu</a:t>
            </a:r>
            <a:r>
              <a:rPr lang="de-DE" sz="2000" spc="60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entwickeln</a:t>
            </a:r>
            <a:r>
              <a:rPr lang="de-DE" sz="2000" spc="65" dirty="0">
                <a:solidFill>
                  <a:srgbClr val="231F20"/>
                </a:solidFill>
              </a:rPr>
              <a:t> (</a:t>
            </a:r>
            <a:r>
              <a:rPr lang="de-DE" sz="2000" b="1" spc="65" dirty="0">
                <a:solidFill>
                  <a:srgbClr val="005B77"/>
                </a:solidFill>
              </a:rPr>
              <a:t>TECH</a:t>
            </a:r>
            <a:r>
              <a:rPr lang="de-DE" sz="2000" b="1" spc="-290" dirty="0">
                <a:solidFill>
                  <a:srgbClr val="005B77"/>
                </a:solidFill>
              </a:rPr>
              <a:t> </a:t>
            </a:r>
            <a:r>
              <a:rPr lang="de-DE" sz="2000" dirty="0">
                <a:solidFill>
                  <a:srgbClr val="231F20"/>
                </a:solidFill>
              </a:rPr>
              <a:t>) </a:t>
            </a:r>
            <a:r>
              <a:rPr lang="de-DE" sz="2000" spc="-390" dirty="0">
                <a:solidFill>
                  <a:srgbClr val="231F20"/>
                </a:solidFill>
              </a:rPr>
              <a:t> </a:t>
            </a:r>
            <a:br>
              <a:rPr lang="de-DE" sz="2000" spc="-390" dirty="0">
                <a:solidFill>
                  <a:srgbClr val="231F20"/>
                </a:solidFill>
              </a:rPr>
            </a:br>
            <a:r>
              <a:rPr lang="de-DE" sz="2000" spc="15" dirty="0">
                <a:solidFill>
                  <a:srgbClr val="231F20"/>
                </a:solidFill>
              </a:rPr>
              <a:t>und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damit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einen</a:t>
            </a:r>
            <a:r>
              <a:rPr lang="de-DE" sz="2000" spc="55" dirty="0">
                <a:solidFill>
                  <a:srgbClr val="231F20"/>
                </a:solidFill>
              </a:rPr>
              <a:t> </a:t>
            </a:r>
            <a:r>
              <a:rPr lang="de-DE" sz="2000" spc="25" dirty="0">
                <a:solidFill>
                  <a:srgbClr val="231F20"/>
                </a:solidFill>
              </a:rPr>
              <a:t>Strukturwandel </a:t>
            </a:r>
            <a:r>
              <a:rPr lang="de-DE" sz="2000" spc="5" dirty="0">
                <a:solidFill>
                  <a:srgbClr val="231F20"/>
                </a:solidFill>
              </a:rPr>
              <a:t>in</a:t>
            </a:r>
            <a:r>
              <a:rPr lang="de-DE" sz="2000" spc="45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der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Region</a:t>
            </a:r>
            <a:r>
              <a:rPr lang="de-DE" sz="2000" spc="45" dirty="0">
                <a:solidFill>
                  <a:srgbClr val="231F20"/>
                </a:solidFill>
              </a:rPr>
              <a:t> </a:t>
            </a:r>
            <a:r>
              <a:rPr lang="de-DE" sz="2000" spc="20" dirty="0">
                <a:solidFill>
                  <a:srgbClr val="231F20"/>
                </a:solidFill>
              </a:rPr>
              <a:t>Kiel</a:t>
            </a:r>
            <a:r>
              <a:rPr lang="de-DE" sz="2000" spc="50" dirty="0">
                <a:solidFill>
                  <a:srgbClr val="231F20"/>
                </a:solidFill>
              </a:rPr>
              <a:t> </a:t>
            </a:r>
            <a:r>
              <a:rPr lang="de-DE" sz="2000" spc="5" dirty="0">
                <a:solidFill>
                  <a:srgbClr val="231F20"/>
                </a:solidFill>
              </a:rPr>
              <a:t>zu</a:t>
            </a:r>
            <a:r>
              <a:rPr lang="de-DE" sz="2000" spc="45" dirty="0">
                <a:solidFill>
                  <a:srgbClr val="231F20"/>
                </a:solidFill>
              </a:rPr>
              <a:t> </a:t>
            </a:r>
            <a:r>
              <a:rPr lang="de-DE" sz="2000" spc="15" dirty="0">
                <a:solidFill>
                  <a:srgbClr val="231F20"/>
                </a:solidFill>
              </a:rPr>
              <a:t>initiieren.</a:t>
            </a:r>
            <a:endParaRPr lang="de-DE" sz="2000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5</a:t>
            </a:fld>
            <a:endParaRPr lang="de-DE" dirty="0"/>
          </a:p>
        </p:txBody>
      </p:sp>
      <p:pic>
        <p:nvPicPr>
          <p:cNvPr id="11" name="object 9">
            <a:extLst>
              <a:ext uri="{FF2B5EF4-FFF2-40B4-BE49-F238E27FC236}">
                <a16:creationId xmlns:a16="http://schemas.microsoft.com/office/drawing/2014/main" id="{404CB4A1-DE5A-02BF-8B23-9877A3EBA97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0" y="1857515"/>
            <a:ext cx="2030051" cy="244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340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5D324C0-7085-C052-B0FA-0E9C9999E1EF}"/>
              </a:ext>
            </a:extLst>
          </p:cNvPr>
          <p:cNvSpPr txBox="1"/>
          <p:nvPr/>
        </p:nvSpPr>
        <p:spPr>
          <a:xfrm>
            <a:off x="7798479" y="5380672"/>
            <a:ext cx="45912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BlueHealthTech: das Bündnis für innovative Gesundheitstechnologien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aus dem Meer</a:t>
            </a:r>
          </a:p>
        </p:txBody>
      </p:sp>
    </p:spTree>
    <p:extLst>
      <p:ext uri="{BB962C8B-B14F-4D97-AF65-F5344CB8AC3E}">
        <p14:creationId xmlns:p14="http://schemas.microsoft.com/office/powerpoint/2010/main" val="4062500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3">
            <a:extLst>
              <a:ext uri="{FF2B5EF4-FFF2-40B4-BE49-F238E27FC236}">
                <a16:creationId xmlns:a16="http://schemas.microsoft.com/office/drawing/2014/main" id="{3A3816C4-2AF0-499D-9629-13C5FFE8F242}"/>
              </a:ext>
            </a:extLst>
          </p:cNvPr>
          <p:cNvSpPr/>
          <p:nvPr/>
        </p:nvSpPr>
        <p:spPr>
          <a:xfrm>
            <a:off x="503999" y="1344002"/>
            <a:ext cx="11185525" cy="4776470"/>
          </a:xfrm>
          <a:custGeom>
            <a:avLst/>
            <a:gdLst/>
            <a:ahLst/>
            <a:cxnLst/>
            <a:rect l="l" t="t" r="r" b="b"/>
            <a:pathLst>
              <a:path w="11185525" h="4776470">
                <a:moveTo>
                  <a:pt x="11185194" y="0"/>
                </a:moveTo>
                <a:lnTo>
                  <a:pt x="0" y="0"/>
                </a:lnTo>
                <a:lnTo>
                  <a:pt x="0" y="4776000"/>
                </a:lnTo>
                <a:lnTo>
                  <a:pt x="11185194" y="4776000"/>
                </a:lnTo>
                <a:lnTo>
                  <a:pt x="11185194" y="0"/>
                </a:lnTo>
                <a:close/>
              </a:path>
            </a:pathLst>
          </a:custGeom>
          <a:solidFill>
            <a:srgbClr val="E5EBE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64C766-B9C9-4A1E-89C5-F3DFEA52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pc="55" dirty="0"/>
              <a:t>Meeresforschung</a:t>
            </a:r>
            <a:r>
              <a:rPr lang="de-DE" spc="75" dirty="0"/>
              <a:t> </a:t>
            </a:r>
            <a:r>
              <a:rPr lang="de-DE" spc="40" dirty="0"/>
              <a:t>und</a:t>
            </a:r>
            <a:r>
              <a:rPr lang="de-DE" spc="80" dirty="0"/>
              <a:t> </a:t>
            </a:r>
            <a:r>
              <a:rPr lang="de-DE" spc="60" dirty="0"/>
              <a:t>Medizin</a:t>
            </a:r>
            <a:endParaRPr lang="de-DE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D41F510-6123-44D7-A5F2-338D6B1CB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21680" y="2132037"/>
            <a:ext cx="5594320" cy="3200399"/>
          </a:xfrm>
        </p:spPr>
        <p:txBody>
          <a:bodyPr/>
          <a:lstStyle/>
          <a:p>
            <a:pPr marL="493713" marR="999490" indent="-342900">
              <a:lnSpc>
                <a:spcPct val="150000"/>
              </a:lnSpc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z="2000" spc="10" dirty="0">
                <a:solidFill>
                  <a:srgbClr val="231F20"/>
                </a:solidFill>
              </a:rPr>
              <a:t>Diagnostik</a:t>
            </a:r>
            <a:br>
              <a:rPr lang="de-DE" sz="2000" spc="10" dirty="0">
                <a:solidFill>
                  <a:srgbClr val="231F20"/>
                </a:solidFill>
              </a:rPr>
            </a:br>
            <a:r>
              <a:rPr lang="de-DE" sz="2000" spc="10" dirty="0">
                <a:solidFill>
                  <a:srgbClr val="231F20"/>
                </a:solidFill>
              </a:rPr>
              <a:t>durch meereswissenschaftliche Methoden</a:t>
            </a:r>
          </a:p>
          <a:p>
            <a:pPr marL="150813" marR="999490">
              <a:lnSpc>
                <a:spcPct val="150000"/>
              </a:lnSpc>
            </a:pPr>
            <a:endParaRPr lang="de-DE" sz="2000" spc="10" dirty="0">
              <a:solidFill>
                <a:srgbClr val="231F20"/>
              </a:solidFill>
            </a:endParaRPr>
          </a:p>
          <a:p>
            <a:pPr marL="493713" marR="999490" indent="-342900">
              <a:lnSpc>
                <a:spcPct val="150000"/>
              </a:lnSpc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sz="2000" spc="10" dirty="0">
                <a:solidFill>
                  <a:srgbClr val="231F20"/>
                </a:solidFill>
              </a:rPr>
              <a:t>Behandlung</a:t>
            </a:r>
            <a:br>
              <a:rPr lang="de-DE" sz="2000" spc="10" dirty="0">
                <a:solidFill>
                  <a:srgbClr val="231F20"/>
                </a:solidFill>
              </a:rPr>
            </a:br>
            <a:r>
              <a:rPr lang="de-DE" sz="2000" spc="10" dirty="0">
                <a:solidFill>
                  <a:srgbClr val="231F20"/>
                </a:solidFill>
              </a:rPr>
              <a:t>durch (</a:t>
            </a:r>
            <a:r>
              <a:rPr lang="de-DE" sz="2000" spc="10" dirty="0" err="1">
                <a:solidFill>
                  <a:srgbClr val="231F20"/>
                </a:solidFill>
              </a:rPr>
              <a:t>bio</a:t>
            </a:r>
            <a:r>
              <a:rPr lang="de-DE" sz="2000" spc="10" dirty="0">
                <a:solidFill>
                  <a:srgbClr val="231F20"/>
                </a:solidFill>
              </a:rPr>
              <a:t>)marine Ressourcen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BB05F3F0-D1C1-4994-B0B0-AD38FC3A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55E1C88A-E874-45D9-8592-A902661FE5D4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98D1609-C01B-4DEE-8E41-FC8D984F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780CF33C-134F-4191-8037-B9CE2D28A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7</a:t>
            </a:fld>
            <a:endParaRPr lang="de-DE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44800C1-BC96-623F-264F-94B6DC6FEE15}"/>
              </a:ext>
            </a:extLst>
          </p:cNvPr>
          <p:cNvGrpSpPr/>
          <p:nvPr/>
        </p:nvGrpSpPr>
        <p:grpSpPr>
          <a:xfrm>
            <a:off x="3040012" y="2286000"/>
            <a:ext cx="2255587" cy="2724507"/>
            <a:chOff x="2971800" y="2286000"/>
            <a:chExt cx="2255587" cy="2724507"/>
          </a:xfrm>
        </p:grpSpPr>
        <p:pic>
          <p:nvPicPr>
            <p:cNvPr id="5" name="object 4">
              <a:extLst>
                <a:ext uri="{FF2B5EF4-FFF2-40B4-BE49-F238E27FC236}">
                  <a16:creationId xmlns:a16="http://schemas.microsoft.com/office/drawing/2014/main" id="{D1E48764-3647-627E-A8EE-AEF412BC2615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2286000"/>
              <a:ext cx="2255587" cy="2724507"/>
            </a:xfrm>
            <a:prstGeom prst="rect">
              <a:avLst/>
            </a:prstGeom>
          </p:spPr>
        </p:pic>
        <p:sp>
          <p:nvSpPr>
            <p:cNvPr id="6" name="object 9">
              <a:extLst>
                <a:ext uri="{FF2B5EF4-FFF2-40B4-BE49-F238E27FC236}">
                  <a16:creationId xmlns:a16="http://schemas.microsoft.com/office/drawing/2014/main" id="{9A20279A-B8E1-BE4A-E2C5-7703F83158C9}"/>
                </a:ext>
              </a:extLst>
            </p:cNvPr>
            <p:cNvSpPr txBox="1"/>
            <p:nvPr/>
          </p:nvSpPr>
          <p:spPr>
            <a:xfrm>
              <a:off x="3429668" y="3148037"/>
              <a:ext cx="1339850" cy="132080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3175" algn="ctr">
                <a:lnSpc>
                  <a:spcPct val="125000"/>
                </a:lnSpc>
                <a:spcBef>
                  <a:spcPts val="100"/>
                </a:spcBef>
              </a:pPr>
              <a:r>
                <a:rPr sz="1600" spc="20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Der</a:t>
              </a:r>
              <a:r>
                <a:rPr sz="1600" spc="3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600" spc="2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Mensch </a:t>
              </a:r>
              <a:r>
                <a:rPr sz="1600" spc="30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600" spc="1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besteht</a:t>
              </a:r>
              <a:r>
                <a:rPr sz="1600" spc="20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600" spc="1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bis</a:t>
              </a:r>
              <a:r>
                <a:rPr sz="1600" spc="2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600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zu</a:t>
              </a:r>
              <a:endParaRPr sz="1600" dirty="0">
                <a:latin typeface="HelveticaNeueLTStd-Roman"/>
                <a:cs typeface="HelveticaNeueLTStd-Roman"/>
              </a:endParaRPr>
            </a:p>
            <a:p>
              <a:pPr algn="ctr">
                <a:lnSpc>
                  <a:spcPct val="100000"/>
                </a:lnSpc>
                <a:spcBef>
                  <a:spcPts val="580"/>
                </a:spcBef>
              </a:pPr>
              <a:r>
                <a:rPr sz="2100" b="1" spc="15" dirty="0">
                  <a:solidFill>
                    <a:srgbClr val="FFFFFF"/>
                  </a:solidFill>
                  <a:latin typeface="Helvetica Neue LT Std 75"/>
                  <a:cs typeface="Helvetica Neue LT Std 75"/>
                </a:rPr>
                <a:t>7</a:t>
              </a:r>
              <a:r>
                <a:rPr sz="2100" b="1" dirty="0">
                  <a:solidFill>
                    <a:srgbClr val="FFFFFF"/>
                  </a:solidFill>
                  <a:latin typeface="Helvetica Neue LT Std 75"/>
                  <a:cs typeface="Helvetica Neue LT Std 75"/>
                </a:rPr>
                <a:t>0</a:t>
              </a:r>
              <a:r>
                <a:rPr sz="2100" b="1" spc="-295" dirty="0">
                  <a:solidFill>
                    <a:srgbClr val="FFFFFF"/>
                  </a:solidFill>
                  <a:latin typeface="Helvetica Neue LT Std 75"/>
                  <a:cs typeface="Helvetica Neue LT Std 75"/>
                </a:rPr>
                <a:t> </a:t>
              </a:r>
              <a:r>
                <a:rPr sz="2100" b="1" dirty="0">
                  <a:solidFill>
                    <a:srgbClr val="FFFFFF"/>
                  </a:solidFill>
                  <a:latin typeface="Helvetica Neue LT Std 75"/>
                  <a:cs typeface="Helvetica Neue LT Std 75"/>
                </a:rPr>
                <a:t>%</a:t>
              </a:r>
              <a:endParaRPr sz="2100" dirty="0">
                <a:latin typeface="Helvetica Neue LT Std 75"/>
                <a:cs typeface="Helvetica Neue LT Std 75"/>
              </a:endParaRPr>
            </a:p>
            <a:p>
              <a:pPr marR="3175" algn="ctr">
                <a:lnSpc>
                  <a:spcPct val="100000"/>
                </a:lnSpc>
                <a:spcBef>
                  <a:spcPts val="380"/>
                </a:spcBef>
              </a:pPr>
              <a:r>
                <a:rPr sz="1600" spc="1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aus</a:t>
              </a:r>
              <a:r>
                <a:rPr sz="1600" spc="20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 </a:t>
              </a:r>
              <a:r>
                <a:rPr sz="1600" spc="-15" dirty="0">
                  <a:solidFill>
                    <a:srgbClr val="FFFFFF"/>
                  </a:solidFill>
                  <a:latin typeface="HelveticaNeueLTStd-Roman"/>
                  <a:cs typeface="HelveticaNeueLTStd-Roman"/>
                </a:rPr>
                <a:t>Wasser.</a:t>
              </a:r>
              <a:endParaRPr sz="1600" dirty="0">
                <a:latin typeface="HelveticaNeueLTStd-Roman"/>
                <a:cs typeface="HelveticaNeueLTStd-Roman"/>
              </a:endParaRPr>
            </a:p>
          </p:txBody>
        </p:sp>
      </p:grpSp>
      <p:pic>
        <p:nvPicPr>
          <p:cNvPr id="12" name="object 5">
            <a:extLst>
              <a:ext uri="{FF2B5EF4-FFF2-40B4-BE49-F238E27FC236}">
                <a16:creationId xmlns:a16="http://schemas.microsoft.com/office/drawing/2014/main" id="{EB947D0E-6CB8-E698-9B66-788F0BB820C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98589" y="1446044"/>
            <a:ext cx="1515342" cy="457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83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1299" y="751699"/>
            <a:ext cx="5757101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e-DE" spc="50" dirty="0"/>
              <a:t>Konzentration</a:t>
            </a:r>
            <a:r>
              <a:rPr lang="de-DE" spc="85" dirty="0"/>
              <a:t> </a:t>
            </a:r>
            <a:r>
              <a:rPr lang="de-DE" spc="40" dirty="0"/>
              <a:t>auf</a:t>
            </a:r>
            <a:r>
              <a:rPr lang="de-DE" spc="85" dirty="0"/>
              <a:t> </a:t>
            </a:r>
            <a:r>
              <a:rPr lang="de-DE" spc="55" dirty="0"/>
              <a:t>chronische</a:t>
            </a:r>
            <a:r>
              <a:rPr lang="de-DE" spc="90" dirty="0"/>
              <a:t> </a:t>
            </a:r>
            <a:r>
              <a:rPr lang="de-DE" spc="55" dirty="0"/>
              <a:t>Krankheiten</a:t>
            </a:r>
            <a:endParaRPr lang="de-DE" spc="55" noProof="0" dirty="0"/>
          </a:p>
        </p:txBody>
      </p:sp>
      <p:sp>
        <p:nvSpPr>
          <p:cNvPr id="3" name="object 3"/>
          <p:cNvSpPr txBox="1"/>
          <p:nvPr/>
        </p:nvSpPr>
        <p:spPr>
          <a:xfrm>
            <a:off x="503999" y="1344001"/>
            <a:ext cx="7325995" cy="4762299"/>
          </a:xfrm>
          <a:prstGeom prst="rect">
            <a:avLst/>
          </a:prstGeom>
          <a:solidFill>
            <a:srgbClr val="E5EBEF"/>
          </a:solidFill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endParaRPr dirty="0">
              <a:cs typeface="Times New Roman"/>
            </a:endParaRPr>
          </a:p>
          <a:p>
            <a:pPr>
              <a:lnSpc>
                <a:spcPct val="100000"/>
              </a:lnSpc>
            </a:pPr>
            <a:endParaRPr dirty="0">
              <a:cs typeface="Helvetica Neue LT Std 75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dirty="0">
              <a:cs typeface="Helvetica Neue LT Std 75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40395" y="1343990"/>
            <a:ext cx="3743998" cy="234001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940395" y="3780002"/>
            <a:ext cx="3743998" cy="2340000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04CB8F78-A3CC-4BC3-B27D-0D3075536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6000" y="1620000"/>
            <a:ext cx="6775768" cy="4264660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Zwei Drittel der Ausgaben des deutschen Gesundheitswesens </a:t>
            </a:r>
            <a:br>
              <a:rPr lang="de-DE" dirty="0"/>
            </a:br>
            <a:r>
              <a:rPr lang="de-DE" dirty="0"/>
              <a:t>für sieben chronische Krankheiten: circa 221 Mrd. Euro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Fokus </a:t>
            </a:r>
            <a:r>
              <a:rPr lang="de-DE" dirty="0">
                <a:solidFill>
                  <a:srgbClr val="006581"/>
                </a:solidFill>
              </a:rPr>
              <a:t>BLUEHEALTHTECH</a:t>
            </a:r>
            <a:r>
              <a:rPr lang="de-DE" dirty="0"/>
              <a:t> </a:t>
            </a:r>
          </a:p>
          <a:p>
            <a:pPr marL="285750" indent="-285750">
              <a:spcAft>
                <a:spcPts val="12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dirty="0"/>
              <a:t>Innovative Verbesserung der</a:t>
            </a:r>
            <a:br>
              <a:rPr lang="de-DE" dirty="0"/>
            </a:br>
            <a:r>
              <a:rPr lang="de-DE" dirty="0"/>
              <a:t>Versorgung chronisch kranker Menschen</a:t>
            </a:r>
          </a:p>
          <a:p>
            <a:pPr marL="285750" indent="-285750">
              <a:spcAft>
                <a:spcPts val="12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dirty="0"/>
              <a:t>Verwertung dafür bisher nicht genutzter mariner Technologien</a:t>
            </a:r>
          </a:p>
          <a:p>
            <a:pPr marL="285750" indent="-285750">
              <a:spcAft>
                <a:spcPts val="1200"/>
              </a:spcAft>
              <a:buClr>
                <a:srgbClr val="006581"/>
              </a:buClr>
              <a:buFont typeface="Arial" panose="020B0604020202020204" pitchFamily="34" charset="0"/>
              <a:buChar char="•"/>
            </a:pPr>
            <a:r>
              <a:rPr lang="de-DE" dirty="0"/>
              <a:t>Vision, chronische Krankheiten zu erkennen und zu behandeln, bevor Symptome der Krankheit auftreten.</a:t>
            </a:r>
          </a:p>
          <a:p>
            <a:endParaRPr lang="de-DE" dirty="0"/>
          </a:p>
        </p:txBody>
      </p:sp>
      <p:sp>
        <p:nvSpPr>
          <p:cNvPr id="10" name="Datumsplatzhalter 9">
            <a:extLst>
              <a:ext uri="{FF2B5EF4-FFF2-40B4-BE49-F238E27FC236}">
                <a16:creationId xmlns:a16="http://schemas.microsoft.com/office/drawing/2014/main" id="{8C80A9A4-07C7-40CB-A27C-A8B67F486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fld id="{22D0F3A8-0F06-4610-8AE9-4AF236F6AC3C}" type="datetime6">
              <a:rPr lang="de-DE" smtClean="0"/>
              <a:t>September 26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7BBE9402-66E7-41ED-8B75-9AD0CCF72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lang="de-DE" spc="20"/>
              <a:t>bluehealthtech.de</a:t>
            </a:r>
            <a:endParaRPr lang="de-DE" spc="20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31A0404A-5459-4144-BEA7-42517AB3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12700">
              <a:spcBef>
                <a:spcPts val="55"/>
              </a:spcBef>
            </a:pPr>
            <a:fld id="{81D60167-4931-47E6-BA6A-407CBD079E47}" type="slidenum">
              <a:rPr lang="de-DE" smtClean="0"/>
              <a:pPr marL="12700">
                <a:spcBef>
                  <a:spcPts val="55"/>
                </a:spcBef>
              </a:pPr>
              <a:t>8</a:t>
            </a:fld>
            <a:endParaRPr lang="de-DE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BA17A8EA-5F4D-FB70-5A80-C468BEE724BC}"/>
              </a:ext>
            </a:extLst>
          </p:cNvPr>
          <p:cNvSpPr txBox="1"/>
          <p:nvPr/>
        </p:nvSpPr>
        <p:spPr>
          <a:xfrm rot="20997402">
            <a:off x="5739822" y="2242000"/>
            <a:ext cx="3065236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Wird überarbeitet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C2C8FE-03CE-3124-10BF-453F63D0DB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53317"/>
      </p:ext>
    </p:extLst>
  </p:cSld>
  <p:clrMapOvr>
    <a:masterClrMapping/>
  </p:clrMapOvr>
</p:sld>
</file>

<file path=ppt/theme/theme1.xml><?xml version="1.0" encoding="utf-8"?>
<a:theme xmlns:a="http://schemas.openxmlformats.org/drawingml/2006/main" name="BlueHealthTech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enutzerdefiniert 2">
      <a:majorFont>
        <a:latin typeface="Open Sans Extrabold"/>
        <a:ea typeface=""/>
        <a:cs typeface=""/>
      </a:majorFont>
      <a:minorFont>
        <a:latin typeface="Open Sans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2be775b-4263-4895-9a74-c550ade1bda8" xsi:nil="true"/>
    <lcf76f155ced4ddcb4097134ff3c332f xmlns="31ef195e-4acf-4671-a27b-155bfe540bf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28581FC5B13B4A93732E1B39BA960A" ma:contentTypeVersion="19" ma:contentTypeDescription="Ein neues Dokument erstellen." ma:contentTypeScope="" ma:versionID="fedaa433e6483bb71b51be017a872f50">
  <xsd:schema xmlns:xsd="http://www.w3.org/2001/XMLSchema" xmlns:xs="http://www.w3.org/2001/XMLSchema" xmlns:p="http://schemas.microsoft.com/office/2006/metadata/properties" xmlns:ns2="31ef195e-4acf-4671-a27b-155bfe540bf3" xmlns:ns3="42be775b-4263-4895-9a74-c550ade1bda8" targetNamespace="http://schemas.microsoft.com/office/2006/metadata/properties" ma:root="true" ma:fieldsID="b4864f957dd73b5aec547f531e80d822" ns2:_="" ns3:_="">
    <xsd:import namespace="31ef195e-4acf-4671-a27b-155bfe540bf3"/>
    <xsd:import namespace="42be775b-4263-4895-9a74-c550ade1bd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ef195e-4acf-4671-a27b-155bfe540b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Bildmarkierungen" ma:readOnly="false" ma:fieldId="{5cf76f15-5ced-4ddc-b409-7134ff3c332f}" ma:taxonomyMulti="true" ma:sspId="ee38438d-a264-47d8-af69-904161ef639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be775b-4263-4895-9a74-c550ade1bda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5358852-8ebc-4082-b49d-f6bd27da469b}" ma:internalName="TaxCatchAll" ma:showField="CatchAllData" ma:web="42be775b-4263-4895-9a74-c550ade1bd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0841B8-76A9-4C8E-A08C-3FC59062B8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59B695-D49F-470B-BE0F-5066FBA72893}">
  <ds:schemaRefs>
    <ds:schemaRef ds:uri="http://schemas.microsoft.com/office/2006/metadata/properties"/>
    <ds:schemaRef ds:uri="http://schemas.microsoft.com/office/infopath/2007/PartnerControls"/>
    <ds:schemaRef ds:uri="42be775b-4263-4895-9a74-c550ade1bda8"/>
    <ds:schemaRef ds:uri="31ef195e-4acf-4671-a27b-155bfe540bf3"/>
  </ds:schemaRefs>
</ds:datastoreItem>
</file>

<file path=customXml/itemProps3.xml><?xml version="1.0" encoding="utf-8"?>
<ds:datastoreItem xmlns:ds="http://schemas.openxmlformats.org/officeDocument/2006/customXml" ds:itemID="{F6531EBA-E3B9-4872-B25A-D364B30969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ef195e-4acf-4671-a27b-155bfe540bf3"/>
    <ds:schemaRef ds:uri="42be775b-4263-4895-9a74-c550ade1bd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627</Words>
  <Application>Microsoft Office PowerPoint</Application>
  <PresentationFormat>Breitbild</PresentationFormat>
  <Paragraphs>148</Paragraphs>
  <Slides>19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19</vt:i4>
      </vt:variant>
    </vt:vector>
  </HeadingPairs>
  <TitlesOfParts>
    <vt:vector size="34" baseType="lpstr">
      <vt:lpstr>Aptos</vt:lpstr>
      <vt:lpstr>Arial</vt:lpstr>
      <vt:lpstr>Arial Black</vt:lpstr>
      <vt:lpstr>Calibri</vt:lpstr>
      <vt:lpstr>Calibri Light</vt:lpstr>
      <vt:lpstr>Courier New</vt:lpstr>
      <vt:lpstr>Helvetica Neue LT Std 75</vt:lpstr>
      <vt:lpstr>HelveticaNeueLTStd-Roman</vt:lpstr>
      <vt:lpstr>Open Sans</vt:lpstr>
      <vt:lpstr>Open Sans Extrabold</vt:lpstr>
      <vt:lpstr>Open Sans Semibold</vt:lpstr>
      <vt:lpstr>Times New Roman</vt:lpstr>
      <vt:lpstr>BlueHealthTech</vt:lpstr>
      <vt:lpstr>Benutzerdefiniertes Design</vt:lpstr>
      <vt:lpstr>Office</vt:lpstr>
      <vt:lpstr>Projekttitel</vt:lpstr>
      <vt:lpstr>BlueHealthTech</vt:lpstr>
      <vt:lpstr>Agenda</vt:lpstr>
      <vt:lpstr>Die Initiator:innen </vt:lpstr>
      <vt:lpstr>Das Ziel des Bündnisses ist es, ...</vt:lpstr>
      <vt:lpstr>PowerPoint-Präsentation</vt:lpstr>
      <vt:lpstr>Meeresforschung und Medizin</vt:lpstr>
      <vt:lpstr>Konzentration auf chronische Krankheiten</vt:lpstr>
      <vt:lpstr>PowerPoint-Präsentation</vt:lpstr>
      <vt:lpstr>PowerPoint-Präsentation</vt:lpstr>
      <vt:lpstr>Das Innovationsfeld: Innovative Gesundheitstechnologien</vt:lpstr>
      <vt:lpstr>PowerPoint-Präsentation</vt:lpstr>
      <vt:lpstr>PowerPoint-Präsentation</vt:lpstr>
      <vt:lpstr>Das Bündnis in der Region</vt:lpstr>
      <vt:lpstr>Ziel und Förderung</vt:lpstr>
      <vt:lpstr>PROJEKTTITEL</vt:lpstr>
      <vt:lpstr>PowerPoint-Präsentation</vt:lpstr>
      <vt:lpstr>Titel hinzufügen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BlueHealthTech - das Bündnis für innovative Gesundheitstechnologien aus dem Meer</dc:title>
  <dc:creator>BHT</dc:creator>
  <cp:lastModifiedBy>Gesine Stück</cp:lastModifiedBy>
  <cp:revision>58</cp:revision>
  <dcterms:created xsi:type="dcterms:W3CDTF">2021-08-11T12:55:08Z</dcterms:created>
  <dcterms:modified xsi:type="dcterms:W3CDTF">2026-09-07T10:16:05Z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2021-08-11T00:00:00Z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2021-08-11T00:00:00Z</vt:filetime>
  </property>
  <property fmtid="{D5CDD505-2E9C-101B-9397-08002B2CF9AE}" pid="5" name="ContentTypeId">
    <vt:lpwstr>0x0101001528581FC5B13B4A93732E1B39BA960A</vt:lpwstr>
  </property>
  <property fmtid="{D5CDD505-2E9C-101B-9397-08002B2CF9AE}" pid="6" name="MediaServiceImageTags">
    <vt:lpwstr/>
  </property>
</Properties>
</file>