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76" r:id="rId2"/>
    <p:sldId id="270" r:id="rId3"/>
    <p:sldId id="272" r:id="rId4"/>
    <p:sldId id="286" r:id="rId5"/>
    <p:sldId id="260" r:id="rId6"/>
    <p:sldId id="261" r:id="rId7"/>
    <p:sldId id="279" r:id="rId8"/>
    <p:sldId id="280" r:id="rId9"/>
    <p:sldId id="285" r:id="rId10"/>
    <p:sldId id="281" r:id="rId11"/>
    <p:sldId id="282" r:id="rId12"/>
    <p:sldId id="275" r:id="rId13"/>
    <p:sldId id="263" r:id="rId14"/>
    <p:sldId id="269" r:id="rId15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Herold" initials="JH" lastIdx="8" clrIdx="0">
    <p:extLst>
      <p:ext uri="{19B8F6BF-5375-455C-9EA6-DF929625EA0E}">
        <p15:presenceInfo xmlns:p15="http://schemas.microsoft.com/office/powerpoint/2012/main" userId="S::jan.herold@dsn-online.de::ac6342e1-2ce2-4cbf-948f-f8f9ba2c2952" providerId="AD"/>
      </p:ext>
    </p:extLst>
  </p:cmAuthor>
  <p:cmAuthor id="2" name="Tristan Nitsche" initials="TN" lastIdx="6" clrIdx="1">
    <p:extLst>
      <p:ext uri="{19B8F6BF-5375-455C-9EA6-DF929625EA0E}">
        <p15:presenceInfo xmlns:p15="http://schemas.microsoft.com/office/powerpoint/2012/main" userId="S::tristan.nitsche@dsn-online.de::08488280-d388-43c6-a5b4-2bdd413633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1B6D89"/>
    <a:srgbClr val="C7E5F5"/>
    <a:srgbClr val="D2EDF6"/>
    <a:srgbClr val="A9DBED"/>
    <a:srgbClr val="00658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6366" autoAdjust="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0ABF5-7AE1-4690-9324-DAA6FDC66DBD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ED12-ABCC-49D9-8D89-0168E090D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Toni bis zweiten Spiegelstrich dann Überleitung zu Andrea: „Und warum das Bündnis für die Gesundheitsforschung, -versorgung und </a:t>
            </a:r>
            <a:r>
              <a:rPr lang="de-DE" dirty="0" err="1"/>
              <a:t>wirtschaft</a:t>
            </a:r>
            <a:r>
              <a:rPr lang="de-DE" dirty="0"/>
              <a:t> so interessant ist, werden Ihnen jetzt meine Kollegin Andrea Eickmeier und Nils Reimers kurz erklären. Bitte Andrea!“ </a:t>
            </a:r>
          </a:p>
          <a:p>
            <a:r>
              <a:rPr lang="de-DE" dirty="0"/>
              <a:t>Dann Andrea 45 Sekunden zu der Frage: warum das Bündnis für das UKSH so spannend ist? [Dann erzählt Andrea das 45 Sekunden)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Dann Andrea Übergang zu Nils Reimers: „Und jetzt mein Kollege Nils Reimers zu der Frage, warum das Bündnis für einen regional ansässigen Konzern wie Stryker so wichtig ist. Bitte Nils Reimers“[Dann erzählt das Nils das 1 Minute inklusive der nächsten Folie]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8ED12-ABCC-49D9-8D89-0168E090DCF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mit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73313-D9A0-465A-9454-E29BA57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CA1279B5-CCBC-4000-A8AA-FCD1A1970CC6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36441-B1AC-4D0C-BE34-10E80820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496C2-2FC6-40E0-950C-A76F3A78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D43FA70-CB16-B2CC-B2F1-2C39CA4233A2}"/>
              </a:ext>
            </a:extLst>
          </p:cNvPr>
          <p:cNvGrpSpPr/>
          <p:nvPr userDrawn="1"/>
        </p:nvGrpSpPr>
        <p:grpSpPr>
          <a:xfrm>
            <a:off x="1823403" y="4276412"/>
            <a:ext cx="8540239" cy="1168354"/>
            <a:chOff x="1823403" y="4943365"/>
            <a:chExt cx="8540239" cy="11683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A10A134-33E0-D718-A24F-A6D4D3400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733" y="4943367"/>
              <a:ext cx="1646909" cy="116835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FDEF767-15F9-40D3-694F-C4012CC16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E54F2BE-9434-646D-7980-6E8E9B63DA3D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C631DA-087B-0917-08E9-6DA13AB9CBD1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96525965-E9E5-771C-47BF-5C41421281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</p:spPr>
          </p:pic>
        </p:grpSp>
      </p:grpSp>
      <p:sp>
        <p:nvSpPr>
          <p:cNvPr id="15" name="Holder 2">
            <a:extLst>
              <a:ext uri="{FF2B5EF4-FFF2-40B4-BE49-F238E27FC236}">
                <a16:creationId xmlns:a16="http://schemas.microsoft.com/office/drawing/2014/main" id="{DBDD3C4D-DEE6-1311-83E3-BAF5675A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algn="ctr">
              <a:defRPr lang="en-GB" sz="2400" b="0" i="0" noProof="0">
                <a:solidFill>
                  <a:schemeClr val="tx1"/>
                </a:solidFill>
                <a:latin typeface="+mj-lt"/>
                <a:ea typeface="+mj-ea"/>
                <a:cs typeface="Helvetica Neue LT Std 75"/>
              </a:defRPr>
            </a:lvl1pPr>
          </a:lstStyle>
          <a:p>
            <a:endParaRPr lang="en-GB" noProof="0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87CA128-C980-E337-3D48-3ED75BE418C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endParaRPr lang="en-GB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1 Titelfolie ohne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09F1A8-207B-4725-93F7-B752A8406E77}"/>
              </a:ext>
            </a:extLst>
          </p:cNvPr>
          <p:cNvSpPr/>
          <p:nvPr userDrawn="1"/>
        </p:nvSpPr>
        <p:spPr>
          <a:xfrm>
            <a:off x="1823403" y="3840480"/>
            <a:ext cx="3358197" cy="116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l">
              <a:defRPr sz="2400" b="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/>
            </a:lvl1pPr>
          </a:lstStyle>
          <a:p>
            <a:endParaRPr lang="de-DE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990855-8D53-249F-0AFE-52057D246218}"/>
              </a:ext>
            </a:extLst>
          </p:cNvPr>
          <p:cNvGrpSpPr/>
          <p:nvPr userDrawn="1"/>
        </p:nvGrpSpPr>
        <p:grpSpPr>
          <a:xfrm>
            <a:off x="1761505" y="4332282"/>
            <a:ext cx="8540239" cy="1168354"/>
            <a:chOff x="1823403" y="4943365"/>
            <a:chExt cx="8540239" cy="116835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B17ACE9-FB0D-4ED8-8A37-B2320130D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733" y="4943367"/>
              <a:ext cx="1646909" cy="116835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25522CD-D618-47DA-ADCE-B5CE45FBF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E3802AF-66BA-4660-8871-27B9C08D8687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889B613-7E70-434A-953E-E844C569B4D8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1D17D176-DCF4-4287-89EC-35F505728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</p:spPr>
          </p:pic>
        </p:grp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F87DE3-2A44-483D-AA01-2FBF2EB26EF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B881998-9C35-481F-9B0A-A0D65C9DDA02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12101-45F7-487B-B2F5-27329919E9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8780D34-2862-4F4A-B314-FF8A775CBBE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77414" cy="276999"/>
          </a:xfr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 marL="2857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Courier New" panose="02070309020205020404" pitchFamily="49" charset="0"/>
              <a:buChar char="o"/>
              <a:defRPr/>
            </a:lvl2pPr>
          </a:lstStyle>
          <a:p>
            <a:r>
              <a:rPr lang="en-GB" noProof="0" dirty="0"/>
              <a:t>List</a:t>
            </a:r>
          </a:p>
          <a:p>
            <a:r>
              <a:rPr lang="en-GB" noProof="0" dirty="0"/>
              <a:t>List</a:t>
            </a:r>
          </a:p>
          <a:p>
            <a:pPr lvl="1"/>
            <a:r>
              <a:rPr lang="en-GB" noProof="0" dirty="0"/>
              <a:t>List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591D91-63DE-4FA6-875F-D7A67BC8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9D2BC00-85D0-465D-B58D-F65763F6E2FC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A71ACF-2728-46E6-9F1B-991A9FFE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4DD74D-23FD-4CDA-AD33-283266EE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DAE37BD-C04E-426B-A08D-6FB46EC1D862}"/>
              </a:ext>
            </a:extLst>
          </p:cNvPr>
          <p:cNvSpPr/>
          <p:nvPr userDrawn="1"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A31904-D09C-4307-94B9-F58E0C810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99" y="751699"/>
            <a:ext cx="9147175" cy="276999"/>
          </a:xfrm>
        </p:spPr>
        <p:txBody>
          <a:bodyPr>
            <a:no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B41235BC-90EC-4367-BFA4-4DBF8DE0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8906713" cy="4419600"/>
          </a:xfrm>
        </p:spPr>
        <p:txBody>
          <a:bodyPr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AE76BFA-8A76-41FA-A1AB-F017D02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1FB5DC1-90C5-440C-ABE5-7154CD434AEF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43CAE0-8F3E-41A9-9E5C-711D7872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316DC6-AF28-46D5-87EF-79E34543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77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1299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A3F57D3-7ADC-4477-860C-7C5DD732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09E16C2-8F18-481F-9C0E-76444E6D32F1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BD9084-8EEE-4DD3-AF0C-831CEA8C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7E7437-405C-461B-BD6F-6BF7F8E8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93273" y="942809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480" y="0"/>
                </a:moveTo>
                <a:lnTo>
                  <a:pt x="0" y="0"/>
                </a:lnTo>
                <a:lnTo>
                  <a:pt x="0" y="39370"/>
                </a:lnTo>
                <a:lnTo>
                  <a:pt x="56464" y="39370"/>
                </a:lnTo>
                <a:lnTo>
                  <a:pt x="56464" y="184150"/>
                </a:lnTo>
                <a:lnTo>
                  <a:pt x="104495" y="184150"/>
                </a:lnTo>
                <a:lnTo>
                  <a:pt x="104495" y="39370"/>
                </a:lnTo>
                <a:lnTo>
                  <a:pt x="161480" y="39370"/>
                </a:lnTo>
                <a:lnTo>
                  <a:pt x="161480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93273" y="71746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0" y="184150"/>
                </a:lnTo>
                <a:lnTo>
                  <a:pt x="48031" y="184150"/>
                </a:lnTo>
                <a:lnTo>
                  <a:pt x="48031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93268" y="492657"/>
            <a:ext cx="161696" cy="1840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794187" y="492518"/>
            <a:ext cx="140970" cy="184150"/>
          </a:xfrm>
          <a:custGeom>
            <a:avLst/>
            <a:gdLst/>
            <a:ahLst/>
            <a:cxnLst/>
            <a:rect l="l" t="t" r="r" b="b"/>
            <a:pathLst>
              <a:path w="140970" h="184150">
                <a:moveTo>
                  <a:pt x="140881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0881" y="184150"/>
                </a:lnTo>
                <a:lnTo>
                  <a:pt x="140881" y="14351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94187" y="94239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94187" y="71746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82502" y="492518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182509" y="105541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182502" y="94239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182502" y="717460"/>
            <a:ext cx="143510" cy="184150"/>
          </a:xfrm>
          <a:custGeom>
            <a:avLst/>
            <a:gdLst/>
            <a:ahLst/>
            <a:cxnLst/>
            <a:rect l="l" t="t" r="r" b="b"/>
            <a:pathLst>
              <a:path w="143509" h="184150">
                <a:moveTo>
                  <a:pt x="143357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3357" y="184150"/>
                </a:lnTo>
                <a:lnTo>
                  <a:pt x="143357" y="14351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76020" y="492660"/>
            <a:ext cx="166941" cy="18741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72999" y="939642"/>
            <a:ext cx="172974" cy="19030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56728" y="717593"/>
            <a:ext cx="205524" cy="18401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1507757" y="83062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507750" y="71760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83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83" y="184150"/>
                </a:lnTo>
                <a:lnTo>
                  <a:pt x="161683" y="113030"/>
                </a:lnTo>
                <a:lnTo>
                  <a:pt x="161683" y="74930"/>
                </a:lnTo>
                <a:lnTo>
                  <a:pt x="161683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321758" y="717867"/>
            <a:ext cx="159385" cy="184150"/>
          </a:xfrm>
          <a:custGeom>
            <a:avLst/>
            <a:gdLst/>
            <a:ahLst/>
            <a:cxnLst/>
            <a:rect l="l" t="t" r="r" b="b"/>
            <a:pathLst>
              <a:path w="159384" h="184150">
                <a:moveTo>
                  <a:pt x="158991" y="0"/>
                </a:moveTo>
                <a:lnTo>
                  <a:pt x="0" y="0"/>
                </a:lnTo>
                <a:lnTo>
                  <a:pt x="0" y="39370"/>
                </a:lnTo>
                <a:lnTo>
                  <a:pt x="55219" y="39370"/>
                </a:lnTo>
                <a:lnTo>
                  <a:pt x="55219" y="184150"/>
                </a:lnTo>
                <a:lnTo>
                  <a:pt x="103251" y="184150"/>
                </a:lnTo>
                <a:lnTo>
                  <a:pt x="103251" y="39370"/>
                </a:lnTo>
                <a:lnTo>
                  <a:pt x="158991" y="39370"/>
                </a:lnTo>
                <a:lnTo>
                  <a:pt x="15899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7438" y="426338"/>
            <a:ext cx="595337" cy="7190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03999" y="6323825"/>
            <a:ext cx="11180445" cy="0"/>
          </a:xfrm>
          <a:custGeom>
            <a:avLst/>
            <a:gdLst/>
            <a:ahLst/>
            <a:cxnLst/>
            <a:rect l="l" t="t" r="r" b="b"/>
            <a:pathLst>
              <a:path w="11180445">
                <a:moveTo>
                  <a:pt x="0" y="0"/>
                </a:moveTo>
                <a:lnTo>
                  <a:pt x="11180394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03999" y="1132238"/>
            <a:ext cx="9109075" cy="0"/>
          </a:xfrm>
          <a:custGeom>
            <a:avLst/>
            <a:gdLst/>
            <a:ahLst/>
            <a:cxnLst/>
            <a:rect l="l" t="t" r="r" b="b"/>
            <a:pathLst>
              <a:path w="9109075">
                <a:moveTo>
                  <a:pt x="0" y="0"/>
                </a:moveTo>
                <a:lnTo>
                  <a:pt x="9108605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47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581"/>
                </a:solidFill>
                <a:latin typeface="Helvetica Neue LT Std 75"/>
                <a:cs typeface="Helvetica Neue LT Std 75"/>
              </a:defRPr>
            </a:lvl1pPr>
          </a:lstStyle>
          <a:p>
            <a:endParaRPr lang="en-GB" noProof="0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538" y="1833930"/>
            <a:ext cx="9147175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List</a:t>
            </a:r>
          </a:p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8480" y="6377096"/>
            <a:ext cx="112585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 dirty="0"/>
              <a:t>bluehealthtech.de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38817" y="6386423"/>
            <a:ext cx="11258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5B77"/>
                </a:solidFill>
                <a:latin typeface="Helvetica Neue LT Std 75"/>
                <a:cs typeface="Helvetica Neue LT Std 75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fld id="{73226423-F852-478A-8BEE-0D83C5AF916B}" type="datetime6">
              <a:rPr lang="en-GB" noProof="0" smtClean="0"/>
              <a:t>February 24</a:t>
            </a:fld>
            <a:endParaRPr lang="en-GB" noProof="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5520" y="6377095"/>
            <a:ext cx="3052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900" b="1" i="0" spc="20" smtClean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63" r:id="rId5"/>
  </p:sldLayoutIdLst>
  <p:hf hdr="0"/>
  <p:txStyles>
    <p:titleStyle>
      <a:lvl1pPr>
        <a:defRPr b="0">
          <a:latin typeface="+mj-lt"/>
          <a:ea typeface="+mj-ea"/>
          <a:cs typeface="+mj-cs"/>
        </a:defRPr>
      </a:lvl1pPr>
    </p:titleStyle>
    <p:bodyStyle>
      <a:lvl1pPr marL="285750" indent="-285750">
        <a:lnSpc>
          <a:spcPct val="150000"/>
        </a:lnSpc>
        <a:spcAft>
          <a:spcPts val="600"/>
        </a:spcAft>
        <a:buClr>
          <a:srgbClr val="006581"/>
        </a:buClr>
        <a:buFont typeface="Arial" panose="020B0604020202020204" pitchFamily="34" charset="0"/>
        <a:buChar char="•"/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>
        <a:lnSpc>
          <a:spcPct val="150000"/>
        </a:lnSpc>
        <a:spcAft>
          <a:spcPts val="600"/>
        </a:spcAft>
        <a:buClr>
          <a:srgbClr val="006581"/>
        </a:buClr>
        <a:buFont typeface="Courier New" panose="02070309020205020404" pitchFamily="49" charset="0"/>
        <a:buNone/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7DD09-D6AE-B1CE-C66F-4481D4A2C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CB796A-4F3C-9816-968D-B29A6CFA6D2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3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36621" y="1333878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/>
              <a:t>The founding members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6178200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Kiel University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sole University in Schleswig-Holstein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GEOMAR Helmholtz Centre for Ocean Research Kiel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a leading institute for marine research globally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Stryker Trauma GmbH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one of the largest medical technology enterprises worldwide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dirty="0"/>
              <a:t>University Medical Center Schleswig-Holstein</a:t>
            </a:r>
            <a:br>
              <a:rPr lang="de-DE" sz="1600" b="1" dirty="0"/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Top-level medical care and research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4E10D47-1727-41AC-9CF9-39A8C7AF7A01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B7B017-976C-7D93-BE1D-2F2EF756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1" r="17959"/>
          <a:stretch/>
        </p:blipFill>
        <p:spPr>
          <a:xfrm>
            <a:off x="6172200" y="1670332"/>
            <a:ext cx="5365949" cy="41238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AF24378-9B57-BE08-DEBD-5E47FC491F58}"/>
              </a:ext>
            </a:extLst>
          </p:cNvPr>
          <p:cNvSpPr txBox="1"/>
          <p:nvPr/>
        </p:nvSpPr>
        <p:spPr>
          <a:xfrm>
            <a:off x="9525000" y="1981200"/>
            <a:ext cx="990600" cy="646331"/>
          </a:xfrm>
          <a:prstGeom prst="rect">
            <a:avLst/>
          </a:prstGeom>
          <a:solidFill>
            <a:srgbClr val="C7E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1B6D89"/>
                </a:solidFill>
              </a:rPr>
              <a:t>BALTIC SEA</a:t>
            </a:r>
          </a:p>
        </p:txBody>
      </p:sp>
    </p:spTree>
    <p:extLst>
      <p:ext uri="{BB962C8B-B14F-4D97-AF65-F5344CB8AC3E}">
        <p14:creationId xmlns:p14="http://schemas.microsoft.com/office/powerpoint/2010/main" val="259395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0713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40" dirty="0"/>
              <a:t>PROJECT TITLE</a:t>
            </a:r>
            <a:endParaRPr lang="en-GB" spc="55" noProof="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76A9D1-28F5-4570-ADD8-D7A649EEA63F}"/>
              </a:ext>
            </a:extLst>
          </p:cNvPr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5D6E725-10DF-4E9E-A54F-BE62852B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20000"/>
            <a:ext cx="6535756" cy="4264660"/>
          </a:xfrm>
        </p:spPr>
        <p:txBody>
          <a:bodyPr/>
          <a:lstStyle/>
          <a:p>
            <a:pPr marL="0" indent="0">
              <a:buClr>
                <a:srgbClr val="006581"/>
              </a:buClr>
              <a:buNone/>
            </a:pPr>
            <a:r>
              <a:rPr lang="en-GB" b="1" dirty="0"/>
              <a:t>Scope</a:t>
            </a:r>
            <a:r>
              <a:rPr lang="en-GB" dirty="0"/>
              <a:t> </a:t>
            </a:r>
          </a:p>
          <a:p>
            <a:pPr marL="0" indent="0">
              <a:buClr>
                <a:srgbClr val="006581"/>
              </a:buClr>
              <a:buNone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Clr>
                <a:srgbClr val="006581"/>
              </a:buClr>
              <a:buNone/>
            </a:pPr>
            <a:r>
              <a:rPr lang="en-GB" dirty="0"/>
              <a:t>Project duration: Sep 2022 – Aug 2025</a:t>
            </a:r>
          </a:p>
          <a:p>
            <a:pPr marL="0" indent="0">
              <a:buClr>
                <a:srgbClr val="006581"/>
              </a:buClr>
              <a:buNone/>
            </a:pPr>
            <a:r>
              <a:rPr lang="en-GB" dirty="0"/>
              <a:t>Partner organisations:</a:t>
            </a:r>
          </a:p>
          <a:p>
            <a:pPr lvl="1"/>
            <a:r>
              <a:rPr lang="en-GB" dirty="0"/>
              <a:t>A</a:t>
            </a:r>
          </a:p>
          <a:p>
            <a:pPr lvl="1"/>
            <a:r>
              <a:rPr lang="en-GB" dirty="0"/>
              <a:t>B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236DE-0277-4A6C-BC4B-C77A43B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4443E3E-453F-45BE-A680-1E0196B02482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4F9B1B-C35F-4E44-A248-E3266A3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545AA72-EB25-4C08-BA2E-9A0D70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11</a:t>
            </a:fld>
            <a:endParaRPr lang="de-DE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D905593-87C1-10FE-979A-AE3D4885AE46}"/>
              </a:ext>
            </a:extLst>
          </p:cNvPr>
          <p:cNvSpPr txBox="1"/>
          <p:nvPr/>
        </p:nvSpPr>
        <p:spPr>
          <a:xfrm>
            <a:off x="8087995" y="1344000"/>
            <a:ext cx="3267878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DE" dirty="0">
                <a:cs typeface="Helvetica Neue LT Std 75"/>
              </a:rPr>
              <a:t>PICTURE</a:t>
            </a:r>
            <a:endParaRPr dirty="0">
              <a:cs typeface="Helvetica Neue LT Std 75"/>
            </a:endParaRPr>
          </a:p>
        </p:txBody>
      </p:sp>
    </p:spTree>
    <p:extLst>
      <p:ext uri="{BB962C8B-B14F-4D97-AF65-F5344CB8AC3E}">
        <p14:creationId xmlns:p14="http://schemas.microsoft.com/office/powerpoint/2010/main" val="337860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D3BC49F-1C57-41D9-B66E-2BC009A0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8380EC9-9A3C-4714-96D5-BC6610EDB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9147175" cy="327146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0C9A5EE3-52C3-4632-A6C0-7A8713E157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9737" y="1991042"/>
            <a:ext cx="2760243" cy="3327399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367D5FFF-92B6-457E-B58F-D2B0402141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8288" y="1991042"/>
            <a:ext cx="2760243" cy="333407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1A3B3A-3119-4D1D-ABA8-8A55CE34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47E7A76-0D12-49D4-9B6B-5E7B983E8F15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A89A21-B37E-4FF7-82DE-90E7ABB6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44B3B7-2CDE-4707-AAE1-197D4E51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8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751699"/>
            <a:ext cx="750970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2FF24FC0-7C11-41AD-9A7D-DF182C92C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4857780" cy="4264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E2874B2F-EDF5-4E97-9771-7B08A88D0D98}"/>
              </a:ext>
            </a:extLst>
          </p:cNvPr>
          <p:cNvSpPr txBox="1"/>
          <p:nvPr/>
        </p:nvSpPr>
        <p:spPr>
          <a:xfrm>
            <a:off x="6196153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B22A0-A365-4DE2-932E-0F742F7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D5C3D01C-36A3-4562-9E12-381E1027FC14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676C3-99A5-4CB7-B0B2-FC432A56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7C00CE-D17B-483F-8915-78EDF55E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13</a:t>
            </a:fld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14351" y="1620000"/>
            <a:ext cx="3505200" cy="1406579"/>
            <a:chOff x="6975741" y="1129233"/>
            <a:chExt cx="3859529" cy="1548765"/>
          </a:xfrm>
        </p:grpSpPr>
        <p:sp>
          <p:nvSpPr>
            <p:cNvPr id="4" name="object 4"/>
            <p:cNvSpPr/>
            <p:nvPr/>
          </p:nvSpPr>
          <p:spPr>
            <a:xfrm>
              <a:off x="8517230" y="2241105"/>
              <a:ext cx="347980" cy="396240"/>
            </a:xfrm>
            <a:custGeom>
              <a:avLst/>
              <a:gdLst/>
              <a:ahLst/>
              <a:cxnLst/>
              <a:rect l="l" t="t" r="r" b="b"/>
              <a:pathLst>
                <a:path w="347979" h="396239">
                  <a:moveTo>
                    <a:pt x="347738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121577" y="85090"/>
                  </a:lnTo>
                  <a:lnTo>
                    <a:pt x="121577" y="396240"/>
                  </a:lnTo>
                  <a:lnTo>
                    <a:pt x="225031" y="396240"/>
                  </a:lnTo>
                  <a:lnTo>
                    <a:pt x="225031" y="85090"/>
                  </a:lnTo>
                  <a:lnTo>
                    <a:pt x="347738" y="85090"/>
                  </a:lnTo>
                  <a:lnTo>
                    <a:pt x="347738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7230" y="1756447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7242" y="1272044"/>
              <a:ext cx="736600" cy="396875"/>
            </a:xfrm>
            <a:custGeom>
              <a:avLst/>
              <a:gdLst/>
              <a:ahLst/>
              <a:cxnLst/>
              <a:rect l="l" t="t" r="r" b="b"/>
              <a:pathLst>
                <a:path w="736600" h="396875">
                  <a:moveTo>
                    <a:pt x="348183" y="286004"/>
                  </a:moveTo>
                  <a:lnTo>
                    <a:pt x="335940" y="234721"/>
                  </a:lnTo>
                  <a:lnTo>
                    <a:pt x="300634" y="198272"/>
                  </a:lnTo>
                  <a:lnTo>
                    <a:pt x="266801" y="185966"/>
                  </a:lnTo>
                  <a:lnTo>
                    <a:pt x="281800" y="180822"/>
                  </a:lnTo>
                  <a:lnTo>
                    <a:pt x="295135" y="173824"/>
                  </a:lnTo>
                  <a:lnTo>
                    <a:pt x="306806" y="164985"/>
                  </a:lnTo>
                  <a:lnTo>
                    <a:pt x="313626" y="157721"/>
                  </a:lnTo>
                  <a:lnTo>
                    <a:pt x="316839" y="154305"/>
                  </a:lnTo>
                  <a:lnTo>
                    <a:pt x="324853" y="142240"/>
                  </a:lnTo>
                  <a:lnTo>
                    <a:pt x="330593" y="129171"/>
                  </a:lnTo>
                  <a:lnTo>
                    <a:pt x="334048" y="115100"/>
                  </a:lnTo>
                  <a:lnTo>
                    <a:pt x="335203" y="100037"/>
                  </a:lnTo>
                  <a:lnTo>
                    <a:pt x="334073" y="85280"/>
                  </a:lnTo>
                  <a:lnTo>
                    <a:pt x="332968" y="80835"/>
                  </a:lnTo>
                  <a:lnTo>
                    <a:pt x="330669" y="71501"/>
                  </a:lnTo>
                  <a:lnTo>
                    <a:pt x="307124" y="36271"/>
                  </a:lnTo>
                  <a:lnTo>
                    <a:pt x="265950" y="12153"/>
                  </a:lnTo>
                  <a:lnTo>
                    <a:pt x="241350" y="5346"/>
                  </a:lnTo>
                  <a:lnTo>
                    <a:pt x="241350" y="273024"/>
                  </a:lnTo>
                  <a:lnTo>
                    <a:pt x="240360" y="282625"/>
                  </a:lnTo>
                  <a:lnTo>
                    <a:pt x="206870" y="313156"/>
                  </a:lnTo>
                  <a:lnTo>
                    <a:pt x="182575" y="315976"/>
                  </a:lnTo>
                  <a:lnTo>
                    <a:pt x="103441" y="315976"/>
                  </a:lnTo>
                  <a:lnTo>
                    <a:pt x="103441" y="232879"/>
                  </a:lnTo>
                  <a:lnTo>
                    <a:pt x="182575" y="232879"/>
                  </a:lnTo>
                  <a:lnTo>
                    <a:pt x="225539" y="243344"/>
                  </a:lnTo>
                  <a:lnTo>
                    <a:pt x="241350" y="273024"/>
                  </a:lnTo>
                  <a:lnTo>
                    <a:pt x="241350" y="5346"/>
                  </a:lnTo>
                  <a:lnTo>
                    <a:pt x="229984" y="3035"/>
                  </a:lnTo>
                  <a:lnTo>
                    <a:pt x="228917" y="2921"/>
                  </a:lnTo>
                  <a:lnTo>
                    <a:pt x="228917" y="118148"/>
                  </a:lnTo>
                  <a:lnTo>
                    <a:pt x="228130" y="126961"/>
                  </a:lnTo>
                  <a:lnTo>
                    <a:pt x="201790" y="155105"/>
                  </a:lnTo>
                  <a:lnTo>
                    <a:pt x="182575" y="157721"/>
                  </a:lnTo>
                  <a:lnTo>
                    <a:pt x="103441" y="157721"/>
                  </a:lnTo>
                  <a:lnTo>
                    <a:pt x="103441" y="80835"/>
                  </a:lnTo>
                  <a:lnTo>
                    <a:pt x="182575" y="80835"/>
                  </a:lnTo>
                  <a:lnTo>
                    <a:pt x="221919" y="95618"/>
                  </a:lnTo>
                  <a:lnTo>
                    <a:pt x="228917" y="118148"/>
                  </a:lnTo>
                  <a:lnTo>
                    <a:pt x="228917" y="2921"/>
                  </a:lnTo>
                  <a:lnTo>
                    <a:pt x="209816" y="762"/>
                  </a:lnTo>
                  <a:lnTo>
                    <a:pt x="188226" y="0"/>
                  </a:lnTo>
                  <a:lnTo>
                    <a:pt x="0" y="0"/>
                  </a:lnTo>
                  <a:lnTo>
                    <a:pt x="0" y="396252"/>
                  </a:lnTo>
                  <a:lnTo>
                    <a:pt x="195567" y="396252"/>
                  </a:lnTo>
                  <a:lnTo>
                    <a:pt x="238937" y="392925"/>
                  </a:lnTo>
                  <a:lnTo>
                    <a:pt x="276402" y="382955"/>
                  </a:lnTo>
                  <a:lnTo>
                    <a:pt x="319214" y="356362"/>
                  </a:lnTo>
                  <a:lnTo>
                    <a:pt x="343509" y="317322"/>
                  </a:lnTo>
                  <a:lnTo>
                    <a:pt x="347014" y="302183"/>
                  </a:lnTo>
                  <a:lnTo>
                    <a:pt x="348183" y="286004"/>
                  </a:lnTo>
                  <a:close/>
                </a:path>
                <a:path w="736600" h="396875">
                  <a:moveTo>
                    <a:pt x="736028" y="308610"/>
                  </a:moveTo>
                  <a:lnTo>
                    <a:pt x="536092" y="308610"/>
                  </a:lnTo>
                  <a:lnTo>
                    <a:pt x="536092" y="0"/>
                  </a:lnTo>
                  <a:lnTo>
                    <a:pt x="432663" y="0"/>
                  </a:lnTo>
                  <a:lnTo>
                    <a:pt x="432663" y="308610"/>
                  </a:lnTo>
                  <a:lnTo>
                    <a:pt x="432663" y="396240"/>
                  </a:lnTo>
                  <a:lnTo>
                    <a:pt x="736028" y="396240"/>
                  </a:lnTo>
                  <a:lnTo>
                    <a:pt x="736028" y="30861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9906" y="2240838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9906" y="1756447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6125" y="1272044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41" y="313690"/>
                  </a:lnTo>
                  <a:lnTo>
                    <a:pt x="103441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41" y="156210"/>
                  </a:lnTo>
                  <a:lnTo>
                    <a:pt x="103441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86125" y="2240838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86125" y="1756447"/>
              <a:ext cx="309245" cy="396240"/>
            </a:xfrm>
            <a:custGeom>
              <a:avLst/>
              <a:gdLst/>
              <a:ahLst/>
              <a:cxnLst/>
              <a:rect l="l" t="t" r="r" b="b"/>
              <a:pathLst>
                <a:path w="309245" h="396239">
                  <a:moveTo>
                    <a:pt x="308711" y="308610"/>
                  </a:moveTo>
                  <a:lnTo>
                    <a:pt x="103441" y="30861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308610"/>
                  </a:lnTo>
                  <a:lnTo>
                    <a:pt x="0" y="396240"/>
                  </a:lnTo>
                  <a:lnTo>
                    <a:pt x="308711" y="396240"/>
                  </a:lnTo>
                  <a:lnTo>
                    <a:pt x="308711" y="30861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41460" y="1272043"/>
              <a:ext cx="360045" cy="403860"/>
            </a:xfrm>
            <a:custGeom>
              <a:avLst/>
              <a:gdLst/>
              <a:ahLst/>
              <a:cxnLst/>
              <a:rect l="l" t="t" r="r" b="b"/>
              <a:pathLst>
                <a:path w="360045" h="403860">
                  <a:moveTo>
                    <a:pt x="359498" y="0"/>
                  </a:moveTo>
                  <a:lnTo>
                    <a:pt x="256070" y="0"/>
                  </a:lnTo>
                  <a:lnTo>
                    <a:pt x="256070" y="232879"/>
                  </a:lnTo>
                  <a:lnTo>
                    <a:pt x="254775" y="250849"/>
                  </a:lnTo>
                  <a:lnTo>
                    <a:pt x="235419" y="293090"/>
                  </a:lnTo>
                  <a:lnTo>
                    <a:pt x="197318" y="314011"/>
                  </a:lnTo>
                  <a:lnTo>
                    <a:pt x="181444" y="315404"/>
                  </a:lnTo>
                  <a:lnTo>
                    <a:pt x="165223" y="313994"/>
                  </a:lnTo>
                  <a:lnTo>
                    <a:pt x="125475" y="292798"/>
                  </a:lnTo>
                  <a:lnTo>
                    <a:pt x="104818" y="250618"/>
                  </a:lnTo>
                  <a:lnTo>
                    <a:pt x="103441" y="232879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32879"/>
                  </a:lnTo>
                  <a:lnTo>
                    <a:pt x="1393" y="257804"/>
                  </a:lnTo>
                  <a:lnTo>
                    <a:pt x="12553" y="302885"/>
                  </a:lnTo>
                  <a:lnTo>
                    <a:pt x="34651" y="341287"/>
                  </a:lnTo>
                  <a:lnTo>
                    <a:pt x="66316" y="371100"/>
                  </a:lnTo>
                  <a:lnTo>
                    <a:pt x="106960" y="391814"/>
                  </a:lnTo>
                  <a:lnTo>
                    <a:pt x="154575" y="402273"/>
                  </a:lnTo>
                  <a:lnTo>
                    <a:pt x="180873" y="403580"/>
                  </a:lnTo>
                  <a:lnTo>
                    <a:pt x="207141" y="402273"/>
                  </a:lnTo>
                  <a:lnTo>
                    <a:pt x="254487" y="391814"/>
                  </a:lnTo>
                  <a:lnTo>
                    <a:pt x="294602" y="371100"/>
                  </a:lnTo>
                  <a:lnTo>
                    <a:pt x="325679" y="341287"/>
                  </a:lnTo>
                  <a:lnTo>
                    <a:pt x="347245" y="302885"/>
                  </a:lnTo>
                  <a:lnTo>
                    <a:pt x="358137" y="257804"/>
                  </a:lnTo>
                  <a:lnTo>
                    <a:pt x="359498" y="232879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34958" y="2234598"/>
              <a:ext cx="372745" cy="410209"/>
            </a:xfrm>
            <a:custGeom>
              <a:avLst/>
              <a:gdLst/>
              <a:ahLst/>
              <a:cxnLst/>
              <a:rect l="l" t="t" r="r" b="b"/>
              <a:pathLst>
                <a:path w="372745" h="410210">
                  <a:moveTo>
                    <a:pt x="211975" y="0"/>
                  </a:moveTo>
                  <a:lnTo>
                    <a:pt x="154943" y="6651"/>
                  </a:lnTo>
                  <a:lnTo>
                    <a:pt x="103720" y="26581"/>
                  </a:lnTo>
                  <a:lnTo>
                    <a:pt x="60561" y="58099"/>
                  </a:lnTo>
                  <a:lnTo>
                    <a:pt x="27698" y="99504"/>
                  </a:lnTo>
                  <a:lnTo>
                    <a:pt x="6929" y="148677"/>
                  </a:lnTo>
                  <a:lnTo>
                    <a:pt x="0" y="203517"/>
                  </a:lnTo>
                  <a:lnTo>
                    <a:pt x="1695" y="231918"/>
                  </a:lnTo>
                  <a:lnTo>
                    <a:pt x="15259" y="284482"/>
                  </a:lnTo>
                  <a:lnTo>
                    <a:pt x="41962" y="330868"/>
                  </a:lnTo>
                  <a:lnTo>
                    <a:pt x="79273" y="367889"/>
                  </a:lnTo>
                  <a:lnTo>
                    <a:pt x="126199" y="394564"/>
                  </a:lnTo>
                  <a:lnTo>
                    <a:pt x="179317" y="408131"/>
                  </a:lnTo>
                  <a:lnTo>
                    <a:pt x="208000" y="409829"/>
                  </a:lnTo>
                  <a:lnTo>
                    <a:pt x="229819" y="408572"/>
                  </a:lnTo>
                  <a:lnTo>
                    <a:pt x="273776" y="398529"/>
                  </a:lnTo>
                  <a:lnTo>
                    <a:pt x="317334" y="378851"/>
                  </a:lnTo>
                  <a:lnTo>
                    <a:pt x="355629" y="351854"/>
                  </a:lnTo>
                  <a:lnTo>
                    <a:pt x="372503" y="335762"/>
                  </a:lnTo>
                  <a:lnTo>
                    <a:pt x="312026" y="270776"/>
                  </a:lnTo>
                  <a:lnTo>
                    <a:pt x="301211" y="280950"/>
                  </a:lnTo>
                  <a:lnTo>
                    <a:pt x="289688" y="289996"/>
                  </a:lnTo>
                  <a:lnTo>
                    <a:pt x="251392" y="310127"/>
                  </a:lnTo>
                  <a:lnTo>
                    <a:pt x="213664" y="317119"/>
                  </a:lnTo>
                  <a:lnTo>
                    <a:pt x="199019" y="316183"/>
                  </a:lnTo>
                  <a:lnTo>
                    <a:pt x="159118" y="302145"/>
                  </a:lnTo>
                  <a:lnTo>
                    <a:pt x="128109" y="273315"/>
                  </a:lnTo>
                  <a:lnTo>
                    <a:pt x="109794" y="233114"/>
                  </a:lnTo>
                  <a:lnTo>
                    <a:pt x="106260" y="202374"/>
                  </a:lnTo>
                  <a:lnTo>
                    <a:pt x="107144" y="186637"/>
                  </a:lnTo>
                  <a:lnTo>
                    <a:pt x="120395" y="143865"/>
                  </a:lnTo>
                  <a:lnTo>
                    <a:pt x="147469" y="110798"/>
                  </a:lnTo>
                  <a:lnTo>
                    <a:pt x="185048" y="91387"/>
                  </a:lnTo>
                  <a:lnTo>
                    <a:pt x="213664" y="87642"/>
                  </a:lnTo>
                  <a:lnTo>
                    <a:pt x="226701" y="88539"/>
                  </a:lnTo>
                  <a:lnTo>
                    <a:pt x="266230" y="102057"/>
                  </a:lnTo>
                  <a:lnTo>
                    <a:pt x="301952" y="129232"/>
                  </a:lnTo>
                  <a:lnTo>
                    <a:pt x="312026" y="140766"/>
                  </a:lnTo>
                  <a:lnTo>
                    <a:pt x="371944" y="68402"/>
                  </a:lnTo>
                  <a:lnTo>
                    <a:pt x="338721" y="40074"/>
                  </a:lnTo>
                  <a:lnTo>
                    <a:pt x="299021" y="18376"/>
                  </a:lnTo>
                  <a:lnTo>
                    <a:pt x="255774" y="4606"/>
                  </a:lnTo>
                  <a:lnTo>
                    <a:pt x="233941" y="1153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9918" y="1756435"/>
              <a:ext cx="1534795" cy="396875"/>
            </a:xfrm>
            <a:custGeom>
              <a:avLst/>
              <a:gdLst/>
              <a:ahLst/>
              <a:cxnLst/>
              <a:rect l="l" t="t" r="r" b="b"/>
              <a:pathLst>
                <a:path w="1534795" h="396875">
                  <a:moveTo>
                    <a:pt x="442582" y="396252"/>
                  </a:moveTo>
                  <a:lnTo>
                    <a:pt x="413181" y="326148"/>
                  </a:lnTo>
                  <a:lnTo>
                    <a:pt x="379996" y="247015"/>
                  </a:lnTo>
                  <a:lnTo>
                    <a:pt x="320738" y="105714"/>
                  </a:lnTo>
                  <a:lnTo>
                    <a:pt x="276402" y="0"/>
                  </a:lnTo>
                  <a:lnTo>
                    <a:pt x="274688" y="0"/>
                  </a:lnTo>
                  <a:lnTo>
                    <a:pt x="274688" y="247015"/>
                  </a:lnTo>
                  <a:lnTo>
                    <a:pt x="165049" y="247015"/>
                  </a:lnTo>
                  <a:lnTo>
                    <a:pt x="220446" y="105714"/>
                  </a:lnTo>
                  <a:lnTo>
                    <a:pt x="274688" y="247015"/>
                  </a:lnTo>
                  <a:lnTo>
                    <a:pt x="274688" y="0"/>
                  </a:lnTo>
                  <a:lnTo>
                    <a:pt x="170129" y="0"/>
                  </a:lnTo>
                  <a:lnTo>
                    <a:pt x="0" y="396252"/>
                  </a:lnTo>
                  <a:lnTo>
                    <a:pt x="106248" y="396252"/>
                  </a:lnTo>
                  <a:lnTo>
                    <a:pt x="133959" y="326148"/>
                  </a:lnTo>
                  <a:lnTo>
                    <a:pt x="305231" y="326148"/>
                  </a:lnTo>
                  <a:lnTo>
                    <a:pt x="332346" y="396252"/>
                  </a:lnTo>
                  <a:lnTo>
                    <a:pt x="442582" y="396252"/>
                  </a:lnTo>
                  <a:close/>
                </a:path>
                <a:path w="1534795" h="396875">
                  <a:moveTo>
                    <a:pt x="1128458" y="266"/>
                  </a:moveTo>
                  <a:lnTo>
                    <a:pt x="786079" y="266"/>
                  </a:lnTo>
                  <a:lnTo>
                    <a:pt x="786079" y="85356"/>
                  </a:lnTo>
                  <a:lnTo>
                    <a:pt x="904976" y="85356"/>
                  </a:lnTo>
                  <a:lnTo>
                    <a:pt x="904976" y="396506"/>
                  </a:lnTo>
                  <a:lnTo>
                    <a:pt x="1008430" y="396506"/>
                  </a:lnTo>
                  <a:lnTo>
                    <a:pt x="1008430" y="85356"/>
                  </a:lnTo>
                  <a:lnTo>
                    <a:pt x="1128458" y="85356"/>
                  </a:lnTo>
                  <a:lnTo>
                    <a:pt x="1128458" y="266"/>
                  </a:lnTo>
                  <a:close/>
                </a:path>
                <a:path w="1534795" h="396875">
                  <a:moveTo>
                    <a:pt x="1534782" y="12"/>
                  </a:moveTo>
                  <a:lnTo>
                    <a:pt x="1431328" y="12"/>
                  </a:lnTo>
                  <a:lnTo>
                    <a:pt x="1431328" y="161302"/>
                  </a:lnTo>
                  <a:lnTo>
                    <a:pt x="1290053" y="161302"/>
                  </a:lnTo>
                  <a:lnTo>
                    <a:pt x="1290053" y="12"/>
                  </a:lnTo>
                  <a:lnTo>
                    <a:pt x="1186611" y="12"/>
                  </a:lnTo>
                  <a:lnTo>
                    <a:pt x="1186611" y="161302"/>
                  </a:lnTo>
                  <a:lnTo>
                    <a:pt x="1186611" y="243852"/>
                  </a:lnTo>
                  <a:lnTo>
                    <a:pt x="1186611" y="396252"/>
                  </a:lnTo>
                  <a:lnTo>
                    <a:pt x="1290053" y="396252"/>
                  </a:lnTo>
                  <a:lnTo>
                    <a:pt x="1290053" y="243852"/>
                  </a:lnTo>
                  <a:lnTo>
                    <a:pt x="1431328" y="243852"/>
                  </a:lnTo>
                  <a:lnTo>
                    <a:pt x="1431328" y="396252"/>
                  </a:lnTo>
                  <a:lnTo>
                    <a:pt x="1534782" y="396252"/>
                  </a:lnTo>
                  <a:lnTo>
                    <a:pt x="1534782" y="243852"/>
                  </a:lnTo>
                  <a:lnTo>
                    <a:pt x="1534782" y="161302"/>
                  </a:lnTo>
                  <a:lnTo>
                    <a:pt x="1534782" y="12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5741" y="1129233"/>
              <a:ext cx="1282014" cy="15484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60614" y="1620000"/>
            <a:ext cx="6602785" cy="174663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The Alliance for</a:t>
            </a:r>
            <a:r>
              <a:rPr lang="en-GB" sz="2400" spc="9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innovative</a:t>
            </a:r>
            <a:r>
              <a:rPr lang="en-GB" sz="2400" spc="95" dirty="0">
                <a:solidFill>
                  <a:srgbClr val="006581"/>
                </a:solidFill>
                <a:cs typeface="Helvetica Neue LT Std 75"/>
              </a:rPr>
              <a:t> h</a:t>
            </a:r>
            <a:r>
              <a:rPr lang="en-GB" sz="2400" spc="40" dirty="0">
                <a:solidFill>
                  <a:srgbClr val="006581"/>
                </a:solidFill>
                <a:cs typeface="Helvetica Neue LT Std 75"/>
              </a:rPr>
              <a:t>ealth technologies </a:t>
            </a:r>
            <a:r>
              <a:rPr lang="en-GB" sz="2400" spc="-54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from the sea</a:t>
            </a:r>
            <a:r>
              <a:rPr lang="en-GB" sz="2400" spc="60" dirty="0">
                <a:solidFill>
                  <a:srgbClr val="006581"/>
                </a:solidFill>
                <a:cs typeface="Helvetica Neue LT Std 75"/>
              </a:rPr>
              <a:t>!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bluehealthtech.de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info@bluehealthtech.de</a:t>
            </a:r>
            <a:endParaRPr lang="en-GB" sz="2400" dirty="0"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480" y="685800"/>
            <a:ext cx="7976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35" dirty="0">
                <a:solidFill>
                  <a:srgbClr val="006581"/>
                </a:solidFill>
                <a:latin typeface="+mj-lt"/>
                <a:cs typeface="Helvetica Neue LT Std 75"/>
              </a:rPr>
              <a:t>Thank you for </a:t>
            </a:r>
            <a:r>
              <a:rPr lang="en-GB" sz="2400" b="1" spc="35">
                <a:solidFill>
                  <a:srgbClr val="006581"/>
                </a:solidFill>
                <a:latin typeface="+mj-lt"/>
                <a:cs typeface="Helvetica Neue LT Std 75"/>
              </a:rPr>
              <a:t>your attention</a:t>
            </a:r>
            <a:r>
              <a:rPr lang="en-GB" sz="2400" b="1" spc="30" dirty="0">
                <a:solidFill>
                  <a:srgbClr val="006581"/>
                </a:solidFill>
                <a:latin typeface="+mj-lt"/>
                <a:cs typeface="Helvetica Neue LT Std 75"/>
              </a:rPr>
              <a:t>!</a:t>
            </a:r>
            <a:endParaRPr lang="en-GB" sz="2400" dirty="0">
              <a:latin typeface="+mj-lt"/>
              <a:cs typeface="Helvetica Neue LT Std 75"/>
            </a:endParaRP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BBB5637B-4CFD-426D-8D17-CD376AF0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2B395F3C-09D1-4891-9AAD-3129E5FB57B0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BF7A0AD8-8EBD-44CA-ADDB-13F14B89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682D373-37A5-4291-AD41-C01A07A0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14</a:t>
            </a:fld>
            <a:endParaRPr lang="de-DE" dirty="0"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481BADB8-849D-7077-5DDA-4138EF7B820B}"/>
              </a:ext>
            </a:extLst>
          </p:cNvPr>
          <p:cNvSpPr txBox="1"/>
          <p:nvPr/>
        </p:nvSpPr>
        <p:spPr>
          <a:xfrm>
            <a:off x="1414351" y="3925560"/>
            <a:ext cx="3962400" cy="173380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b="1" spc="30" dirty="0">
                <a:solidFill>
                  <a:srgbClr val="006581"/>
                </a:solidFill>
                <a:cs typeface="Helvetica Neue LT Std 75"/>
              </a:rPr>
              <a:t>Contact me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Name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Organisation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E-Mail</a:t>
            </a:r>
            <a:endParaRPr lang="en-GB" sz="2400" dirty="0">
              <a:cs typeface="Helvetica Neue LT Std 7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A4311DF-A303-4798-BC45-10BDDE10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852B2EC-B933-4A9C-ABD9-D2C3FE6D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3DF31DD7-9438-4425-8B65-B6AC740CFE74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D951E23-AA5C-415D-89AC-1B2D9F08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 dirty="0"/>
              <a:t>bluehealthtech.de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342FD1D-036C-41CD-9CDB-BADDD334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2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B38F592-ED00-0DEA-D1CC-9657000307A9}"/>
              </a:ext>
            </a:extLst>
          </p:cNvPr>
          <p:cNvSpPr txBox="1">
            <a:spLocks/>
          </p:cNvSpPr>
          <p:nvPr/>
        </p:nvSpPr>
        <p:spPr>
          <a:xfrm>
            <a:off x="762000" y="1833930"/>
            <a:ext cx="9067799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Presentation of BlueHealthTech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dirty="0">
                <a:latin typeface="+mn-lt"/>
                <a:cs typeface="HelveticaNeueLTStd-Roman"/>
              </a:rPr>
              <a:t>Lorem ipsum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dirty="0">
                <a:latin typeface="+mn-lt"/>
                <a:cs typeface="HelveticaNeueLTStd-Roman"/>
              </a:rPr>
              <a:t>Lorem ipsum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en-GB" sz="2000" kern="0" dirty="0">
              <a:latin typeface="+mn-lt"/>
              <a:cs typeface="HelveticaNeueLTStd-Roman"/>
            </a:endParaRP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en-GB" sz="2000" kern="0" dirty="0">
              <a:latin typeface="+mn-lt"/>
              <a:cs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63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5A2E52F-6944-206E-9673-2763BB4E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spc="35" noProof="0" dirty="0"/>
              <a:t>The Alliance‘s goal lies in…</a:t>
            </a:r>
            <a:br>
              <a:rPr lang="en-GB" kern="0" noProof="0" dirty="0"/>
            </a:br>
            <a:endParaRPr lang="en-GB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2F76EC7-09A6-4C4C-BB19-894AA6E7EF6D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3</a:t>
            </a:fld>
            <a:endParaRPr lang="de-DE" dirty="0"/>
          </a:p>
        </p:txBody>
      </p:sp>
      <p:pic>
        <p:nvPicPr>
          <p:cNvPr id="11" name="object 9">
            <a:extLst>
              <a:ext uri="{FF2B5EF4-FFF2-40B4-BE49-F238E27FC236}">
                <a16:creationId xmlns:a16="http://schemas.microsoft.com/office/drawing/2014/main" id="{404CB4A1-DE5A-02BF-8B23-9877A3EBA9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134" y="2246078"/>
            <a:ext cx="2030051" cy="244717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F1AC86-BB83-7168-56F7-8255C3F861DC}"/>
              </a:ext>
            </a:extLst>
          </p:cNvPr>
          <p:cNvSpPr txBox="1">
            <a:spLocks/>
          </p:cNvSpPr>
          <p:nvPr/>
        </p:nvSpPr>
        <p:spPr>
          <a:xfrm>
            <a:off x="503998" y="737528"/>
            <a:ext cx="9145087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ea typeface="+mj-ea"/>
                <a:cs typeface="Helvetica Neue LT Std 75"/>
              </a:defRPr>
            </a:lvl1pPr>
          </a:lstStyle>
          <a:p>
            <a:endParaRPr lang="de-DE" kern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F89B2C8-47EB-E7A5-C672-CD1ADE55D281}"/>
              </a:ext>
            </a:extLst>
          </p:cNvPr>
          <p:cNvSpPr txBox="1">
            <a:spLocks/>
          </p:cNvSpPr>
          <p:nvPr/>
        </p:nvSpPr>
        <p:spPr>
          <a:xfrm>
            <a:off x="756000" y="1620000"/>
            <a:ext cx="8305800" cy="4419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857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Courier New" panose="02070309020205020404" pitchFamily="49" charset="0"/>
              <a:buChar char="o"/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99949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…bridging the gap between pre-existing competences and interests in marine science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kern="0" spc="-28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en-GB" sz="2000" b="1" kern="0" spc="80" dirty="0">
                <a:solidFill>
                  <a:srgbClr val="00A6DC"/>
                </a:solidFill>
                <a:latin typeface="+mn-lt"/>
                <a:cs typeface="HelveticaNeueLTStd-Hv"/>
              </a:rPr>
              <a:t>B</a:t>
            </a:r>
            <a:r>
              <a:rPr lang="en-GB" sz="2000" b="1" kern="0" spc="50" dirty="0">
                <a:solidFill>
                  <a:srgbClr val="00A6DC"/>
                </a:solidFill>
                <a:latin typeface="+mn-lt"/>
                <a:cs typeface="HelveticaNeueLTStd-Hv"/>
              </a:rPr>
              <a:t>L</a:t>
            </a:r>
            <a:r>
              <a:rPr lang="en-GB" sz="2000" b="1" kern="0" spc="80" dirty="0">
                <a:solidFill>
                  <a:srgbClr val="00A6DC"/>
                </a:solidFill>
                <a:latin typeface="+mn-lt"/>
                <a:cs typeface="HelveticaNeueLTStd-Hv"/>
              </a:rPr>
              <a:t>U</a:t>
            </a:r>
            <a:r>
              <a:rPr lang="en-GB" sz="2000" b="1" kern="0" dirty="0">
                <a:solidFill>
                  <a:srgbClr val="00A6DC"/>
                </a:solidFill>
                <a:latin typeface="+mn-lt"/>
                <a:cs typeface="HelveticaNeueLTStd-Hv"/>
              </a:rPr>
              <a:t>E</a:t>
            </a:r>
            <a:r>
              <a:rPr lang="en-GB" sz="2000" b="1" kern="0" spc="-285" dirty="0">
                <a:solidFill>
                  <a:srgbClr val="00A6DC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 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and those in healthcare and medical science </a:t>
            </a:r>
            <a:r>
              <a:rPr lang="en-GB" sz="2000" kern="0" spc="12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b="1" kern="0" spc="85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en-GB" sz="2000" b="1" kern="0" spc="100" dirty="0">
                <a:solidFill>
                  <a:srgbClr val="00A9AB"/>
                </a:solidFill>
                <a:latin typeface="+mn-lt"/>
                <a:cs typeface="HelveticaNeueLTStd-Hv"/>
              </a:rPr>
              <a:t>E</a:t>
            </a:r>
            <a:r>
              <a:rPr lang="en-GB" sz="2000" b="1" kern="0" spc="85" dirty="0">
                <a:solidFill>
                  <a:srgbClr val="00A9AB"/>
                </a:solidFill>
                <a:latin typeface="+mn-lt"/>
                <a:cs typeface="HelveticaNeueLTStd-Hv"/>
              </a:rPr>
              <a:t>A</a:t>
            </a:r>
            <a:r>
              <a:rPr lang="en-GB" sz="2000" b="1" kern="0" spc="-65" dirty="0">
                <a:solidFill>
                  <a:srgbClr val="00A9AB"/>
                </a:solidFill>
                <a:latin typeface="+mn-lt"/>
                <a:cs typeface="HelveticaNeueLTStd-Hv"/>
              </a:rPr>
              <a:t>L</a:t>
            </a:r>
            <a:r>
              <a:rPr lang="en-GB" sz="2000" b="1" kern="0" spc="65" dirty="0">
                <a:solidFill>
                  <a:srgbClr val="00A9AB"/>
                </a:solidFill>
                <a:latin typeface="+mn-lt"/>
                <a:cs typeface="HelveticaNeueLTStd-Hv"/>
              </a:rPr>
              <a:t>T</a:t>
            </a:r>
            <a:r>
              <a:rPr lang="en-GB" sz="2000" b="1" kern="0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en-GB" sz="2000" b="1" kern="0" spc="-290" dirty="0">
                <a:solidFill>
                  <a:srgbClr val="00A9AB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 within the greater Kiel region in order to cultivate cutting-edge health technologies </a:t>
            </a:r>
            <a:r>
              <a:rPr lang="en-GB" sz="2000" kern="0" spc="65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b="1" kern="0" spc="65" dirty="0">
                <a:solidFill>
                  <a:srgbClr val="005B77"/>
                </a:solidFill>
                <a:latin typeface="+mn-lt"/>
                <a:cs typeface="HelveticaNeueLTStd-Hv"/>
              </a:rPr>
              <a:t>TECH</a:t>
            </a:r>
            <a:r>
              <a:rPr lang="en-GB" sz="2000" b="1" kern="0" spc="-290" dirty="0">
                <a:solidFill>
                  <a:srgbClr val="005B77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, spurring innovation and structural transformations in the region.</a:t>
            </a:r>
            <a:endParaRPr lang="en-GB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3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55" noProof="0" dirty="0"/>
              <a:t>Marine Research and Medicine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1680" y="2132037"/>
            <a:ext cx="5594320" cy="3200399"/>
          </a:xfrm>
        </p:spPr>
        <p:txBody>
          <a:bodyPr/>
          <a:lstStyle/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Identification</a:t>
            </a:r>
            <a:b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through methods originating in marine science</a:t>
            </a:r>
          </a:p>
          <a:p>
            <a:pPr marL="150813" marR="999490">
              <a:lnSpc>
                <a:spcPct val="150000"/>
              </a:lnSpc>
            </a:pPr>
            <a:endParaRPr lang="de-DE" sz="20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Treatment</a:t>
            </a:r>
            <a:b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using (bio)marine resources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4</a:t>
            </a:fld>
            <a:endParaRPr lang="de-DE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D1E48764-3647-627E-A8EE-AEF412BC26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157" y="2286000"/>
            <a:ext cx="2255587" cy="2724507"/>
          </a:xfrm>
          <a:prstGeom prst="rect">
            <a:avLst/>
          </a:prstGeom>
        </p:spPr>
      </p:pic>
      <p:pic>
        <p:nvPicPr>
          <p:cNvPr id="12" name="object 5">
            <a:extLst>
              <a:ext uri="{FF2B5EF4-FFF2-40B4-BE49-F238E27FC236}">
                <a16:creationId xmlns:a16="http://schemas.microsoft.com/office/drawing/2014/main" id="{EB947D0E-6CB8-E698-9B66-788F0BB82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407" y="1446044"/>
            <a:ext cx="1515342" cy="4572384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133793B7-E82C-DA0D-2DDF-811B162F5ED3}"/>
              </a:ext>
            </a:extLst>
          </p:cNvPr>
          <p:cNvSpPr txBox="1"/>
          <p:nvPr/>
        </p:nvSpPr>
        <p:spPr>
          <a:xfrm>
            <a:off x="3672025" y="3242145"/>
            <a:ext cx="1339850" cy="1264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25000"/>
              </a:lnSpc>
              <a:spcBef>
                <a:spcPts val="100"/>
              </a:spcBef>
            </a:pPr>
            <a:r>
              <a:rPr lang="en-GB" sz="1600" spc="20" dirty="0">
                <a:solidFill>
                  <a:srgbClr val="FFFFFF"/>
                </a:solidFill>
                <a:latin typeface="HelveticaNeueLTStd-Roman"/>
                <a:cs typeface="HelveticaNeueLTStd-Roman"/>
              </a:rPr>
              <a:t>Humans are</a:t>
            </a:r>
            <a:endParaRPr lang="en-GB" sz="1600" dirty="0">
              <a:latin typeface="HelveticaNeueLTStd-Roman"/>
              <a:cs typeface="HelveticaNeueLTStd-Roman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n-GB" sz="2100" b="1" spc="15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7</a:t>
            </a:r>
            <a:r>
              <a:rPr lang="en-GB" sz="2100" b="1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0</a:t>
            </a:r>
            <a:r>
              <a:rPr lang="en-GB" sz="2100" b="1" spc="-295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 </a:t>
            </a:r>
            <a:r>
              <a:rPr lang="en-GB" sz="2100" b="1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%</a:t>
            </a:r>
            <a:endParaRPr lang="en-GB" sz="2100" dirty="0">
              <a:latin typeface="Helvetica Neue LT Std 75"/>
              <a:cs typeface="Helvetica Neue LT Std 75"/>
            </a:endParaRPr>
          </a:p>
          <a:p>
            <a:pPr marR="3175" algn="ctr">
              <a:lnSpc>
                <a:spcPct val="100000"/>
              </a:lnSpc>
              <a:spcBef>
                <a:spcPts val="380"/>
              </a:spcBef>
            </a:pPr>
            <a:r>
              <a:rPr lang="en-GB" sz="1600" spc="15" dirty="0">
                <a:solidFill>
                  <a:srgbClr val="FFFFFF"/>
                </a:solidFill>
                <a:latin typeface="HelveticaNeueLTStd-Roman"/>
                <a:cs typeface="HelveticaNeueLTStd-Roman"/>
              </a:rPr>
              <a:t>made up of water.</a:t>
            </a:r>
            <a:endParaRPr lang="en-GB" sz="1600" dirty="0">
              <a:latin typeface="HelveticaNeueLTStd-Roman"/>
              <a:cs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26581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7571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50" noProof="0" dirty="0"/>
              <a:t>Putting Chronic Diseases in Focus</a:t>
            </a:r>
            <a:endParaRPr lang="en-GB" spc="55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cs typeface="Helvetica Neue LT Std 75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395" y="1343990"/>
            <a:ext cx="3743998" cy="23400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395" y="3780002"/>
            <a:ext cx="3743998" cy="234000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CB8F78-A3CC-4BC3-B27D-0D307553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12" y="1647672"/>
            <a:ext cx="6775768" cy="42646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Two thirds of the German healthcare system‘s expenditures are spent on just seven chronic diseases, amounting to €221bn.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6581"/>
                </a:solidFill>
              </a:rPr>
              <a:t>BlueHealthTech</a:t>
            </a:r>
            <a:r>
              <a:rPr lang="en-GB" dirty="0"/>
              <a:t> focuses on: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Innovatively improving treatment for chronically ill people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Utilising technologies not currently used for such treatment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The vision of recognising and treating chronic diseases even before symptoms begin to show</a:t>
            </a:r>
          </a:p>
          <a:p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C80A9A4-07C7-40CB-A27C-A8B67F48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0DFE412-839E-47F2-A0DA-C9C89312C1E4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BBE9402-66E7-41ED-8B75-9AD0CCF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A0404A-5459-4144-BEA7-42517AB3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5</a:t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395" y="1344002"/>
            <a:ext cx="3743998" cy="477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0713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40" noProof="0" dirty="0"/>
              <a:t>Technological Priorities</a:t>
            </a:r>
            <a:endParaRPr lang="en-GB" spc="55" noProof="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76A9D1-28F5-4570-ADD8-D7A649EEA63F}"/>
              </a:ext>
            </a:extLst>
          </p:cNvPr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5D6E725-10DF-4E9E-A54F-BE62852B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20000"/>
            <a:ext cx="6535756" cy="4264660"/>
          </a:xfrm>
        </p:spPr>
        <p:txBody>
          <a:bodyPr/>
          <a:lstStyle/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Maritime instrumental trace substance and isotope analysis</a:t>
            </a:r>
            <a:br>
              <a:rPr lang="en-GB" dirty="0"/>
            </a:b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Sensors / biological markers / Artificial intelligence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Marine organisms‘ bioactive compounds in medical applications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236DE-0277-4A6C-BC4B-C77A43B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B1313D52-CBC6-4896-93AB-A3424C9750F9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4F9B1B-C35F-4E44-A248-E3266A3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545AA72-EB25-4C08-BA2E-9A0D70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pPr>
              <a:spcAft>
                <a:spcPts val="900"/>
              </a:spcAft>
            </a:pP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5" noProof="0" dirty="0"/>
              <a:t>The field of innovation: Innovative health technologies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6038" y="1637861"/>
            <a:ext cx="5927524" cy="3270455"/>
          </a:xfrm>
        </p:spPr>
        <p:txBody>
          <a:bodyPr/>
          <a:lstStyle/>
          <a:p>
            <a:pPr marL="150813" marR="999490" indent="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None/>
            </a:pPr>
            <a:r>
              <a:rPr lang="en-GB" spc="10" noProof="0" dirty="0">
                <a:solidFill>
                  <a:srgbClr val="006581"/>
                </a:solidFill>
                <a:latin typeface="+mn-lt"/>
                <a:cs typeface="HelveticaNeueLTStd-Roman"/>
              </a:rPr>
              <a:t>Creating Economical Benefits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Shaping regional structural change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Transferring marine resources and research findings into scientific applications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Ensuring regional development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spc="10" noProof="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150813" marR="999490" indent="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None/>
            </a:pPr>
            <a:r>
              <a:rPr lang="en-GB" spc="10" noProof="0" dirty="0">
                <a:solidFill>
                  <a:srgbClr val="006581"/>
                </a:solidFill>
                <a:latin typeface="+mn-lt"/>
                <a:cs typeface="HelveticaNeueLTStd-Roman"/>
              </a:rPr>
              <a:t>Creating Socio-political Benefits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Fostering the standard of living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Reduce treatment costs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Creating public consciousness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Generating visibility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8DEC6BA-A61A-4B20-8AF6-E349E193C8DD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7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D9D362-57A0-4D93-4A6F-27D9419ED061}"/>
              </a:ext>
            </a:extLst>
          </p:cNvPr>
          <p:cNvSpPr txBox="1"/>
          <p:nvPr/>
        </p:nvSpPr>
        <p:spPr>
          <a:xfrm>
            <a:off x="23622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7A46B21-1260-C2C2-54FF-52FA015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5" y="1637861"/>
            <a:ext cx="5401755" cy="40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/>
              <a:t>Goal and funding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8464200" cy="4422281"/>
          </a:xfrm>
        </p:spPr>
        <p:txBody>
          <a:bodyPr/>
          <a:lstStyle/>
          <a:p>
            <a:pPr marL="150813" marR="999490" indent="0">
              <a:buNone/>
            </a:pPr>
            <a:r>
              <a:rPr lang="en-US" b="1" spc="10" dirty="0">
                <a:solidFill>
                  <a:srgbClr val="231F20"/>
                </a:solidFill>
                <a:latin typeface="+mn-lt"/>
              </a:rPr>
              <a:t>The goal of BlueHealthTech is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to translate findings and methods from marine research into medical technology and therapeutic innovations in R&amp;D projects.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to initiate a sustainable innovation-based structural change in the region.</a:t>
            </a:r>
            <a:br>
              <a:rPr lang="en-US" spc="10" dirty="0">
                <a:solidFill>
                  <a:srgbClr val="231F20"/>
                </a:solidFill>
                <a:latin typeface="+mn-lt"/>
              </a:rPr>
            </a:br>
            <a:endParaRPr lang="en-US" spc="10" dirty="0">
              <a:solidFill>
                <a:srgbClr val="231F20"/>
              </a:solidFill>
              <a:latin typeface="+mn-lt"/>
            </a:endParaRPr>
          </a:p>
          <a:p>
            <a:pPr marL="150813" marR="999490" indent="0">
              <a:buNone/>
            </a:pPr>
            <a:r>
              <a:rPr lang="en-US" b="1" spc="10" dirty="0">
                <a:solidFill>
                  <a:srgbClr val="231F20"/>
                </a:solidFill>
                <a:latin typeface="+mn-lt"/>
              </a:rPr>
              <a:t>BlueHealthTech is</a:t>
            </a:r>
          </a:p>
          <a:p>
            <a:pPr marL="436563" marR="999490"/>
            <a:r>
              <a:rPr lang="en-GB" spc="10" dirty="0">
                <a:solidFill>
                  <a:srgbClr val="231F20"/>
                </a:solidFill>
                <a:latin typeface="+mn-lt"/>
              </a:rPr>
              <a:t>funded by the Federal Ministry of Education and Research.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A large part of the 8 million euros until 2024 will be used for the R&amp;D projects. </a:t>
            </a:r>
            <a:br>
              <a:rPr lang="en-US" spc="10" dirty="0">
                <a:solidFill>
                  <a:srgbClr val="231F20"/>
                </a:solidFill>
                <a:latin typeface="+mn-lt"/>
              </a:rPr>
            </a:br>
            <a:r>
              <a:rPr lang="en-US" spc="10" dirty="0">
                <a:solidFill>
                  <a:srgbClr val="231F20"/>
                </a:solidFill>
                <a:latin typeface="+mn-lt"/>
              </a:rPr>
              <a:t>After the successful interim evaluation, further funding of 7 million euros is in prospect until 2026.</a:t>
            </a:r>
            <a:endParaRPr lang="en-GB" spc="10" dirty="0">
              <a:solidFill>
                <a:srgbClr val="231F20"/>
              </a:solidFill>
              <a:ea typeface="Open Sans" panose="020B0606030504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8A0D29D-9329-431E-9A68-B25C17EF21C2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A553BE-9C05-C76F-FB1B-600213D7B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51" y="3760777"/>
            <a:ext cx="2470349" cy="17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/>
              <a:t>The Alliance within the Region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5848381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pc="10" dirty="0">
                <a:solidFill>
                  <a:srgbClr val="231F20"/>
                </a:solidFill>
                <a:latin typeface="+mn-lt"/>
              </a:rPr>
              <a:t>40 partners within an economic area and natural region on the Baltic Sea coast</a:t>
            </a: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endParaRPr lang="en-GB" spc="10" dirty="0">
              <a:solidFill>
                <a:srgbClr val="231F20"/>
              </a:solidFill>
              <a:latin typeface="+mn-lt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pc="10" dirty="0">
                <a:solidFill>
                  <a:srgbClr val="231F20"/>
                </a:solidFill>
                <a:latin typeface="+mn-lt"/>
              </a:rPr>
              <a:t>Strong healthcare sector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500 Companies (of which 99 % are small and medium-sized)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encompassing &gt; 30.000 employees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grossing &gt; €1,4bn per year (in Kiel)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8A0D29D-9329-431E-9A68-B25C17EF21C2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9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4BA13C6-44DD-D1BF-6368-35B7F1127B6B}"/>
              </a:ext>
            </a:extLst>
          </p:cNvPr>
          <p:cNvGrpSpPr/>
          <p:nvPr/>
        </p:nvGrpSpPr>
        <p:grpSpPr>
          <a:xfrm>
            <a:off x="6150584" y="1344002"/>
            <a:ext cx="5530228" cy="4776483"/>
            <a:chOff x="6150584" y="1344002"/>
            <a:chExt cx="5530228" cy="4776483"/>
          </a:xfrm>
        </p:grpSpPr>
        <p:grpSp>
          <p:nvGrpSpPr>
            <p:cNvPr id="25" name="object 4">
              <a:extLst>
                <a:ext uri="{FF2B5EF4-FFF2-40B4-BE49-F238E27FC236}">
                  <a16:creationId xmlns:a16="http://schemas.microsoft.com/office/drawing/2014/main" id="{A1191C5E-CCEF-1E06-FD4F-1FDD85ED9AD4}"/>
                </a:ext>
              </a:extLst>
            </p:cNvPr>
            <p:cNvGrpSpPr/>
            <p:nvPr/>
          </p:nvGrpSpPr>
          <p:grpSpPr>
            <a:xfrm>
              <a:off x="6150584" y="1344002"/>
              <a:ext cx="5530228" cy="4776483"/>
              <a:chOff x="6150584" y="1344002"/>
              <a:chExt cx="5530228" cy="4776483"/>
            </a:xfrm>
          </p:grpSpPr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13CAA53-1093-284D-4C70-5571224B5019}"/>
                  </a:ext>
                </a:extLst>
              </p:cNvPr>
              <p:cNvSpPr/>
              <p:nvPr/>
            </p:nvSpPr>
            <p:spPr>
              <a:xfrm>
                <a:off x="6150597" y="1344002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529605" y="0"/>
                    </a:moveTo>
                    <a:lnTo>
                      <a:pt x="0" y="0"/>
                    </a:lnTo>
                    <a:lnTo>
                      <a:pt x="0" y="4776012"/>
                    </a:lnTo>
                    <a:lnTo>
                      <a:pt x="5529605" y="4776012"/>
                    </a:lnTo>
                    <a:lnTo>
                      <a:pt x="5529605" y="0"/>
                    </a:lnTo>
                    <a:close/>
                  </a:path>
                </a:pathLst>
              </a:custGeom>
              <a:solidFill>
                <a:srgbClr val="A9DAF1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832AC55D-516A-A987-0B90-CBFAD393D8ED}"/>
                  </a:ext>
                </a:extLst>
              </p:cNvPr>
              <p:cNvSpPr/>
              <p:nvPr/>
            </p:nvSpPr>
            <p:spPr>
              <a:xfrm>
                <a:off x="6150584" y="1344015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15975" y="0"/>
                    </a:moveTo>
                    <a:lnTo>
                      <a:pt x="0" y="0"/>
                    </a:lnTo>
                    <a:lnTo>
                      <a:pt x="0" y="10439"/>
                    </a:lnTo>
                    <a:lnTo>
                      <a:pt x="325450" y="117246"/>
                    </a:lnTo>
                    <a:lnTo>
                      <a:pt x="515975" y="0"/>
                    </a:lnTo>
                    <a:close/>
                  </a:path>
                  <a:path w="5530215" h="4776470">
                    <a:moveTo>
                      <a:pt x="5529618" y="4239653"/>
                    </a:moveTo>
                    <a:lnTo>
                      <a:pt x="1394574" y="4776000"/>
                    </a:lnTo>
                    <a:lnTo>
                      <a:pt x="5529618" y="4776000"/>
                    </a:lnTo>
                    <a:lnTo>
                      <a:pt x="5529618" y="4239653"/>
                    </a:lnTo>
                    <a:close/>
                  </a:path>
                </a:pathLst>
              </a:custGeom>
              <a:solidFill>
                <a:srgbClr val="C4C6C8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  <p:pic>
            <p:nvPicPr>
              <p:cNvPr id="28" name="object 7">
                <a:extLst>
                  <a:ext uri="{FF2B5EF4-FFF2-40B4-BE49-F238E27FC236}">
                    <a16:creationId xmlns:a16="http://schemas.microsoft.com/office/drawing/2014/main" id="{F93DA174-371F-28EC-7206-C342355E01C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50597" y="1344002"/>
                <a:ext cx="5529605" cy="4776012"/>
              </a:xfrm>
              <a:prstGeom prst="rect">
                <a:avLst/>
              </a:prstGeom>
            </p:spPr>
          </p:pic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D35BD6A1-2929-283B-71AA-4EED9D0457F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732427" y="3905278"/>
                <a:ext cx="74396" cy="82016"/>
              </a:xfrm>
              <a:prstGeom prst="rect">
                <a:avLst/>
              </a:prstGeom>
            </p:spPr>
          </p:pic>
          <p:pic>
            <p:nvPicPr>
              <p:cNvPr id="41" name="object 20">
                <a:extLst>
                  <a:ext uri="{FF2B5EF4-FFF2-40B4-BE49-F238E27FC236}">
                    <a16:creationId xmlns:a16="http://schemas.microsoft.com/office/drawing/2014/main" id="{FEFDA879-8948-7F16-2F4F-A1CC5E6879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01970" y="3907407"/>
                <a:ext cx="64947" cy="79679"/>
              </a:xfrm>
              <a:prstGeom prst="rect">
                <a:avLst/>
              </a:prstGeom>
            </p:spPr>
          </p:pic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D637BA30-BE3D-2D5D-7EE7-088E869384F4}"/>
                  </a:ext>
                </a:extLst>
              </p:cNvPr>
              <p:cNvSpPr/>
              <p:nvPr/>
            </p:nvSpPr>
            <p:spPr>
              <a:xfrm>
                <a:off x="8859152" y="3855002"/>
                <a:ext cx="18224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82245" h="182879">
                    <a:moveTo>
                      <a:pt x="182245" y="0"/>
                    </a:moveTo>
                    <a:lnTo>
                      <a:pt x="182245" y="130416"/>
                    </a:lnTo>
                  </a:path>
                  <a:path w="182245" h="182879">
                    <a:moveTo>
                      <a:pt x="0" y="51917"/>
                    </a:moveTo>
                    <a:lnTo>
                      <a:pt x="0" y="182333"/>
                    </a:lnTo>
                  </a:path>
                </a:pathLst>
              </a:custGeom>
              <a:ln w="64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</p:grp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C0D779AA-1FF8-2FB9-04EF-4F3355630491}"/>
                </a:ext>
              </a:extLst>
            </p:cNvPr>
            <p:cNvSpPr txBox="1"/>
            <p:nvPr/>
          </p:nvSpPr>
          <p:spPr>
            <a:xfrm>
              <a:off x="6337100" y="1486720"/>
              <a:ext cx="2017395" cy="1056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The</a:t>
              </a:r>
              <a:r>
                <a:rPr lang="en-GB"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Kiel</a:t>
              </a:r>
              <a:r>
                <a:rPr lang="en-GB"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Region: </a:t>
              </a:r>
              <a:r>
                <a:rPr lang="en-GB" sz="1100" b="1" spc="2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b="1" spc="25" dirty="0">
                  <a:solidFill>
                    <a:srgbClr val="231F20"/>
                  </a:solidFill>
                  <a:latin typeface="Helvetica Neue LT Std 75"/>
                  <a:cs typeface="HelveticaNeueLTStd-Roman"/>
                </a:rPr>
                <a:t>  </a:t>
              </a:r>
              <a:r>
                <a:rPr lang="en-GB" sz="1100" b="1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</a:t>
              </a:r>
              <a:r>
                <a:rPr lang="en-GB"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State capital </a:t>
              </a:r>
              <a:r>
                <a:rPr lang="en-GB"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Kiel</a:t>
              </a: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</a:t>
              </a:r>
              <a:r>
                <a:rPr lang="en-GB"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Districts of</a:t>
              </a:r>
              <a:r>
                <a:rPr lang="en-GB" sz="1100" spc="3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lang="en-GB" sz="1100" spc="10" dirty="0" err="1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Plön</a:t>
              </a:r>
              <a:endParaRPr lang="en-GB" sz="1100" dirty="0">
                <a:latin typeface="HelveticaNeueLTStd-Roman"/>
                <a:cs typeface="HelveticaNeueLTStd-Roman"/>
              </a:endParaRP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spc="1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and</a:t>
              </a:r>
              <a:r>
                <a:rPr lang="en-GB" sz="1100" spc="4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lang="en-GB" sz="1100" spc="15" dirty="0" err="1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Rendsburg-Eckernförde</a:t>
              </a:r>
              <a:endParaRPr lang="en-GB" sz="1100" dirty="0">
                <a:latin typeface="HelveticaNeueLTStd-Roman"/>
                <a:cs typeface="HelveticaNeueLTStd-Roman"/>
              </a:endParaRPr>
            </a:p>
          </p:txBody>
        </p:sp>
        <p:grpSp>
          <p:nvGrpSpPr>
            <p:cNvPr id="44" name="object 23">
              <a:extLst>
                <a:ext uri="{FF2B5EF4-FFF2-40B4-BE49-F238E27FC236}">
                  <a16:creationId xmlns:a16="http://schemas.microsoft.com/office/drawing/2014/main" id="{A5516398-AD9C-E239-5113-3F230D0D358F}"/>
                </a:ext>
              </a:extLst>
            </p:cNvPr>
            <p:cNvGrpSpPr/>
            <p:nvPr/>
          </p:nvGrpSpPr>
          <p:grpSpPr>
            <a:xfrm>
              <a:off x="6349801" y="1768149"/>
              <a:ext cx="2706478" cy="1968480"/>
              <a:chOff x="6349801" y="1768149"/>
              <a:chExt cx="2706478" cy="1968480"/>
            </a:xfrm>
          </p:grpSpPr>
          <p:pic>
            <p:nvPicPr>
              <p:cNvPr id="45" name="object 24">
                <a:extLst>
                  <a:ext uri="{FF2B5EF4-FFF2-40B4-BE49-F238E27FC236}">
                    <a16:creationId xmlns:a16="http://schemas.microsoft.com/office/drawing/2014/main" id="{827C6EC9-CF1E-1284-615D-6E6E7B945BB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49801" y="1972737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6" name="object 25">
                <a:extLst>
                  <a:ext uri="{FF2B5EF4-FFF2-40B4-BE49-F238E27FC236}">
                    <a16:creationId xmlns:a16="http://schemas.microsoft.com/office/drawing/2014/main" id="{CFF08F8E-943E-E284-D86C-FFEEA0E731D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1768149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7" name="object 26">
                <a:extLst>
                  <a:ext uri="{FF2B5EF4-FFF2-40B4-BE49-F238E27FC236}">
                    <a16:creationId xmlns:a16="http://schemas.microsoft.com/office/drawing/2014/main" id="{93899A5C-40B9-E44B-FE3B-3C0115E978D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2177326"/>
                <a:ext cx="85978" cy="103847"/>
              </a:xfrm>
              <a:prstGeom prst="rect">
                <a:avLst/>
              </a:prstGeom>
            </p:spPr>
          </p:pic>
          <p:sp>
            <p:nvSpPr>
              <p:cNvPr id="50" name="object 29">
                <a:extLst>
                  <a:ext uri="{FF2B5EF4-FFF2-40B4-BE49-F238E27FC236}">
                    <a16:creationId xmlns:a16="http://schemas.microsoft.com/office/drawing/2014/main" id="{A3E998DD-29C9-B4C2-5B73-36B841BF839C}"/>
                  </a:ext>
                </a:extLst>
              </p:cNvPr>
              <p:cNvSpPr/>
              <p:nvPr/>
            </p:nvSpPr>
            <p:spPr>
              <a:xfrm>
                <a:off x="9048659" y="3729009"/>
                <a:ext cx="762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620">
                    <a:moveTo>
                      <a:pt x="5689" y="0"/>
                    </a:moveTo>
                    <a:lnTo>
                      <a:pt x="3670" y="0"/>
                    </a:lnTo>
                    <a:lnTo>
                      <a:pt x="1638" y="0"/>
                    </a:lnTo>
                    <a:lnTo>
                      <a:pt x="0" y="1651"/>
                    </a:lnTo>
                    <a:lnTo>
                      <a:pt x="0" y="5702"/>
                    </a:lnTo>
                    <a:lnTo>
                      <a:pt x="1638" y="7353"/>
                    </a:lnTo>
                    <a:lnTo>
                      <a:pt x="5702" y="7353"/>
                    </a:lnTo>
                    <a:lnTo>
                      <a:pt x="7340" y="5702"/>
                    </a:lnTo>
                    <a:lnTo>
                      <a:pt x="7327" y="1625"/>
                    </a:lnTo>
                    <a:lnTo>
                      <a:pt x="5689" y="0"/>
                    </a:lnTo>
                    <a:close/>
                  </a:path>
                </a:pathLst>
              </a:custGeom>
              <a:solidFill>
                <a:srgbClr val="005273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79310"/>
      </p:ext>
    </p:extLst>
  </p:cSld>
  <p:clrMapOvr>
    <a:masterClrMapping/>
  </p:clrMapOvr>
</p:sld>
</file>

<file path=ppt/theme/theme1.xml><?xml version="1.0" encoding="utf-8"?>
<a:theme xmlns:a="http://schemas.openxmlformats.org/drawingml/2006/main" name="BlueHealth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HealthTech">
      <a:majorFont>
        <a:latin typeface="Arial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</Words>
  <Application>Microsoft Office PowerPoint</Application>
  <PresentationFormat>Breitbild</PresentationFormat>
  <Paragraphs>128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Helvetica Neue LT Std 75</vt:lpstr>
      <vt:lpstr>HelveticaNeueLTStd-Roman</vt:lpstr>
      <vt:lpstr>Open Sans</vt:lpstr>
      <vt:lpstr>Times New Roman</vt:lpstr>
      <vt:lpstr>BlueHealthTech</vt:lpstr>
      <vt:lpstr>PowerPoint-Präsentation</vt:lpstr>
      <vt:lpstr>Agenda</vt:lpstr>
      <vt:lpstr>The Alliance‘s goal lies in… </vt:lpstr>
      <vt:lpstr>Marine Research and Medicine</vt:lpstr>
      <vt:lpstr>Putting Chronic Diseases in Focus</vt:lpstr>
      <vt:lpstr>Technological Priorities</vt:lpstr>
      <vt:lpstr>The field of innovation: Innovative health technologies</vt:lpstr>
      <vt:lpstr>Goal and funding</vt:lpstr>
      <vt:lpstr>The Alliance within the Region</vt:lpstr>
      <vt:lpstr>The founding members</vt:lpstr>
      <vt:lpstr>PROJECT TITLE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BlueHealthTech - das Bündnis für innovative Gesundheitstechnologien aus dem Meer</dc:title>
  <dc:creator>BHT</dc:creator>
  <cp:lastModifiedBy>Gesine Stück</cp:lastModifiedBy>
  <cp:revision>53</cp:revision>
  <dcterms:created xsi:type="dcterms:W3CDTF">2021-08-11T12:55:08Z</dcterms:created>
  <dcterms:modified xsi:type="dcterms:W3CDTF">2024-02-13T11:04:54Z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2021-08-11T00:00:00Z</vt:filetime>
  </property>
</Properties>
</file>