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sldIdLst>
    <p:sldId id="288" r:id="rId2"/>
    <p:sldId id="276" r:id="rId3"/>
    <p:sldId id="270" r:id="rId4"/>
    <p:sldId id="272" r:id="rId5"/>
    <p:sldId id="278" r:id="rId6"/>
    <p:sldId id="260" r:id="rId7"/>
    <p:sldId id="261" r:id="rId8"/>
    <p:sldId id="279" r:id="rId9"/>
    <p:sldId id="287" r:id="rId10"/>
    <p:sldId id="280" r:id="rId11"/>
    <p:sldId id="281" r:id="rId12"/>
    <p:sldId id="282" r:id="rId13"/>
    <p:sldId id="275" r:id="rId14"/>
    <p:sldId id="263" r:id="rId15"/>
    <p:sldId id="269" r:id="rId16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  <a:srgbClr val="00658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6374" autoAdjust="0"/>
  </p:normalViewPr>
  <p:slideViewPr>
    <p:cSldViewPr>
      <p:cViewPr varScale="1">
        <p:scale>
          <a:sx n="86" d="100"/>
          <a:sy n="86" d="100"/>
        </p:scale>
        <p:origin x="252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0ABF5-7AE1-4690-9324-DAA6FDC66DBD}" type="datetimeFigureOut">
              <a:rPr lang="de-DE" smtClean="0"/>
              <a:t>13.02.2024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8ED12-ABCC-49D9-8D89-0168E090DC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17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Toni bis zweiten Spiegelstrich dann Überleitung zu Andrea: „Und warum das Bündnis für die Gesundheitsforschung, -versorgung und </a:t>
            </a:r>
            <a:r>
              <a:rPr lang="de-DE" dirty="0" err="1"/>
              <a:t>wirtschaft</a:t>
            </a:r>
            <a:r>
              <a:rPr lang="de-DE" dirty="0"/>
              <a:t> so interessant ist, werden Ihnen jetzt meine Kollegin Andrea Eickmeier und Nils Reimers kurz erklären. Bitte Andrea!“ </a:t>
            </a:r>
          </a:p>
          <a:p>
            <a:r>
              <a:rPr lang="de-DE" dirty="0"/>
              <a:t>Dann Andrea 45 Sekunden zu der Frage: warum das Bündnis für das UKSH so spannend ist? [Dann erzählt Andrea das 45 Sekunden)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Dann Andrea Übergang zu Nils Reimers: „Und jetzt mein Kollege Nils Reimers zu der Frage, warum das Bündnis für einen regional ansässigen Konzern wie Stryker so wichtig ist. Bitte Nils Reimers“[Dann erzählt das Nils das 1 Minute inklusive der nächsten Folie]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8ED12-ABCC-49D9-8D89-0168E090DCF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18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elfolie mit Hinter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873313-D9A0-465A-9454-E29BA578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7A013924-5916-4491-9AAA-947992F81AC2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A36441-B1AC-4D0C-BE34-10E80820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B496C2-2FC6-40E0-950C-A76F3A78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‹Nr.›</a:t>
            </a:fld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D43FA70-CB16-B2CC-B2F1-2C39CA4233A2}"/>
              </a:ext>
            </a:extLst>
          </p:cNvPr>
          <p:cNvGrpSpPr/>
          <p:nvPr userDrawn="1"/>
        </p:nvGrpSpPr>
        <p:grpSpPr>
          <a:xfrm>
            <a:off x="1823403" y="4276412"/>
            <a:ext cx="8540239" cy="1168354"/>
            <a:chOff x="1823403" y="4943365"/>
            <a:chExt cx="8540239" cy="1168354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A10A134-33E0-D718-A24F-A6D4D3400D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6733" y="4943367"/>
              <a:ext cx="1646909" cy="1168352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BFDEF767-15F9-40D3-694F-C4012CC16C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403" y="4943365"/>
              <a:ext cx="2555696" cy="1149532"/>
            </a:xfrm>
            <a:prstGeom prst="rect">
              <a:avLst/>
            </a:prstGeom>
          </p:spPr>
        </p:pic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3E54F2BE-9434-646D-7980-6E8E9B63DA3D}"/>
                </a:ext>
              </a:extLst>
            </p:cNvPr>
            <p:cNvGrpSpPr/>
            <p:nvPr userDrawn="1"/>
          </p:nvGrpSpPr>
          <p:grpSpPr>
            <a:xfrm>
              <a:off x="5562600" y="4943365"/>
              <a:ext cx="2971800" cy="1168354"/>
              <a:chOff x="1933158" y="4029753"/>
              <a:chExt cx="2971800" cy="1168354"/>
            </a:xfrm>
          </p:grpSpPr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FCC631DA-087B-0917-08E9-6DA13AB9CBD1}"/>
                  </a:ext>
                </a:extLst>
              </p:cNvPr>
              <p:cNvSpPr/>
              <p:nvPr userDrawn="1"/>
            </p:nvSpPr>
            <p:spPr>
              <a:xfrm>
                <a:off x="1933158" y="4029753"/>
                <a:ext cx="2971800" cy="1168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96525965-E9E5-771C-47BF-5C41421281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9800" y="4259101"/>
                <a:ext cx="2332603" cy="735157"/>
              </a:xfrm>
              <a:prstGeom prst="rect">
                <a:avLst/>
              </a:prstGeom>
            </p:spPr>
          </p:pic>
        </p:grpSp>
      </p:grpSp>
      <p:sp>
        <p:nvSpPr>
          <p:cNvPr id="15" name="Holder 2">
            <a:extLst>
              <a:ext uri="{FF2B5EF4-FFF2-40B4-BE49-F238E27FC236}">
                <a16:creationId xmlns:a16="http://schemas.microsoft.com/office/drawing/2014/main" id="{DBDD3C4D-DEE6-1311-83E3-BAF5675AD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3403" y="1369933"/>
            <a:ext cx="8538845" cy="1386484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lIns="0" tIns="0" rIns="0" bIns="0" anchor="ctr">
            <a:noAutofit/>
          </a:bodyPr>
          <a:lstStyle>
            <a:lvl1pPr algn="ctr">
              <a:defRPr sz="2400" b="0" i="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noProof="0" dirty="0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87CA128-C980-E337-3D48-3ED75BE418C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24797" y="2826112"/>
            <a:ext cx="8538845" cy="783440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endParaRPr lang="de-DE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 Titelfolie ohne Hinter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509F1A8-207B-4725-93F7-B752A8406E77}"/>
              </a:ext>
            </a:extLst>
          </p:cNvPr>
          <p:cNvSpPr/>
          <p:nvPr userDrawn="1"/>
        </p:nvSpPr>
        <p:spPr>
          <a:xfrm>
            <a:off x="1823403" y="3840480"/>
            <a:ext cx="3358197" cy="1168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23403" y="1369933"/>
            <a:ext cx="8538845" cy="138648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algn="l">
              <a:defRPr sz="2400" b="0" i="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noProof="0"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4797" y="2826112"/>
            <a:ext cx="8538845" cy="78344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algn="l">
              <a:defRPr/>
            </a:lvl1pPr>
          </a:lstStyle>
          <a:p>
            <a:endParaRPr lang="de-DE" noProof="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7990855-8D53-249F-0AFE-52057D246218}"/>
              </a:ext>
            </a:extLst>
          </p:cNvPr>
          <p:cNvGrpSpPr/>
          <p:nvPr userDrawn="1"/>
        </p:nvGrpSpPr>
        <p:grpSpPr>
          <a:xfrm>
            <a:off x="1761505" y="4332282"/>
            <a:ext cx="8540239" cy="1168354"/>
            <a:chOff x="1823403" y="4943365"/>
            <a:chExt cx="8540239" cy="1168354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B17ACE9-FB0D-4ED8-8A37-B2320130D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6733" y="4943367"/>
              <a:ext cx="1646909" cy="1168352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25522CD-D618-47DA-ADCE-B5CE45FBFA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403" y="4943365"/>
              <a:ext cx="2555696" cy="1149532"/>
            </a:xfrm>
            <a:prstGeom prst="rect">
              <a:avLst/>
            </a:prstGeom>
          </p:spPr>
        </p:pic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BE3802AF-66BA-4660-8871-27B9C08D8687}"/>
                </a:ext>
              </a:extLst>
            </p:cNvPr>
            <p:cNvGrpSpPr/>
            <p:nvPr userDrawn="1"/>
          </p:nvGrpSpPr>
          <p:grpSpPr>
            <a:xfrm>
              <a:off x="5562600" y="4943365"/>
              <a:ext cx="2971800" cy="1168354"/>
              <a:chOff x="1933158" y="4029753"/>
              <a:chExt cx="2971800" cy="1168354"/>
            </a:xfrm>
          </p:grpSpPr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7889B613-7E70-434A-953E-E844C569B4D8}"/>
                  </a:ext>
                </a:extLst>
              </p:cNvPr>
              <p:cNvSpPr/>
              <p:nvPr userDrawn="1"/>
            </p:nvSpPr>
            <p:spPr>
              <a:xfrm>
                <a:off x="1933158" y="4029753"/>
                <a:ext cx="2971800" cy="1168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1D17D176-DCF4-4287-89EC-35F5057284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9800" y="4259101"/>
                <a:ext cx="2332603" cy="735157"/>
              </a:xfrm>
              <a:prstGeom prst="rect">
                <a:avLst/>
              </a:prstGeom>
            </p:spPr>
          </p:pic>
        </p:grp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F87DE3-2A44-483D-AA01-2FBF2EB26EF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5B881998-9C35-481F-9B0A-A0D65C9DDA02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5712101-45F7-487B-B2F5-27329919E92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8780D34-2862-4F4A-B314-FF8A775CBBE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834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1299" y="751699"/>
            <a:ext cx="9177414" cy="276999"/>
          </a:xfrm>
        </p:spPr>
        <p:txBody>
          <a:bodyPr lIns="0" tIns="0" rIns="0" bIns="0">
            <a:noAutofit/>
          </a:bodyPr>
          <a:lstStyle>
            <a:lvl1pPr>
              <a:defRPr sz="1800" b="0" i="0">
                <a:solidFill>
                  <a:srgbClr val="006581"/>
                </a:solidFill>
                <a:latin typeface="+mj-lt"/>
                <a:cs typeface="Helvetica Neue LT Std 75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/>
        <p:txBody>
          <a:bodyPr lIns="0" tIns="0" rIns="0" bIns="0"/>
          <a:lstStyle>
            <a:lvl1pPr marL="285750" indent="-285750">
              <a:lnSpc>
                <a:spcPct val="114000"/>
              </a:lnSpc>
              <a:spcAft>
                <a:spcPts val="600"/>
              </a:spcAft>
              <a:buClr>
                <a:srgbClr val="006581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006581"/>
              </a:buClr>
              <a:buFont typeface="Courier New" panose="02070309020205020404" pitchFamily="49" charset="0"/>
              <a:buChar char="o"/>
              <a:defRPr/>
            </a:lvl2pPr>
          </a:lstStyle>
          <a:p>
            <a:r>
              <a:rPr lang="de-DE" noProof="0" dirty="0"/>
              <a:t>Aufzählung</a:t>
            </a:r>
          </a:p>
          <a:p>
            <a:r>
              <a:rPr lang="de-DE" noProof="0" dirty="0"/>
              <a:t>Aufzählung</a:t>
            </a:r>
          </a:p>
          <a:p>
            <a:pPr lvl="1"/>
            <a:r>
              <a:rPr lang="de-DE" noProof="0" dirty="0"/>
              <a:t>Aufzählung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591D91-63DE-4FA6-875F-D7A67BC8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08AAED40-F0DE-4ED9-AE0E-A08A1304AA50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AA71ACF-2728-46E6-9F1B-991A9FFE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F4DD74D-23FD-4CDA-AD33-283266EE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mit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DAE37BD-C04E-426B-A08D-6FB46EC1D862}"/>
              </a:ext>
            </a:extLst>
          </p:cNvPr>
          <p:cNvSpPr/>
          <p:nvPr userDrawn="1"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A31904-D09C-4307-94B9-F58E0C810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299" y="751699"/>
            <a:ext cx="9147175" cy="276999"/>
          </a:xfrm>
        </p:spPr>
        <p:txBody>
          <a:bodyPr>
            <a:noAutofit/>
          </a:bodyPr>
          <a:lstStyle>
            <a:lvl1pPr>
              <a:defRPr b="0">
                <a:latin typeface="+mj-lt"/>
              </a:defRPr>
            </a:lvl1pPr>
          </a:lstStyle>
          <a:p>
            <a:r>
              <a:rPr lang="de-DE" noProof="0"/>
              <a:t>Titel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B41235BC-90EC-4367-BFA4-4DBF8DE01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8906713" cy="4419600"/>
          </a:xfrm>
        </p:spPr>
        <p:txBody>
          <a:bodyPr lIns="0" tIns="0" rIns="0" bIns="0">
            <a:no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de-DE" noProof="0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AE76BFA-8A76-41FA-A1AB-F017D026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61FB5DC1-90C5-440C-ABE5-7154CD434AEF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443CAE0-8F3E-41A9-9E5C-711D7872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B316DC6-AF28-46D5-87EF-79E34543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84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it zwei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>
              <a:defRPr sz="1800" b="0" i="0">
                <a:solidFill>
                  <a:srgbClr val="006581"/>
                </a:solidFill>
                <a:latin typeface="+mj-lt"/>
                <a:cs typeface="Helvetica Neue LT Std 75"/>
              </a:defRPr>
            </a:lvl1pPr>
          </a:lstStyle>
          <a:p>
            <a:endParaRPr lang="de-DE" noProof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4148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lang="de-DE" noProof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EA3F57D3-7ADC-4477-860C-7C5DD732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0539FF02-D2E5-4E81-98FF-738B68C44E0D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9BD9084-8EEE-4DD3-AF0C-831CEA8C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7E7437-405C-461B-BD6F-6BF7F8E8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593273" y="942809"/>
            <a:ext cx="161925" cy="184150"/>
          </a:xfrm>
          <a:custGeom>
            <a:avLst/>
            <a:gdLst/>
            <a:ahLst/>
            <a:cxnLst/>
            <a:rect l="l" t="t" r="r" b="b"/>
            <a:pathLst>
              <a:path w="161925" h="184150">
                <a:moveTo>
                  <a:pt x="161480" y="0"/>
                </a:moveTo>
                <a:lnTo>
                  <a:pt x="0" y="0"/>
                </a:lnTo>
                <a:lnTo>
                  <a:pt x="0" y="39370"/>
                </a:lnTo>
                <a:lnTo>
                  <a:pt x="56464" y="39370"/>
                </a:lnTo>
                <a:lnTo>
                  <a:pt x="56464" y="184150"/>
                </a:lnTo>
                <a:lnTo>
                  <a:pt x="104495" y="184150"/>
                </a:lnTo>
                <a:lnTo>
                  <a:pt x="104495" y="39370"/>
                </a:lnTo>
                <a:lnTo>
                  <a:pt x="161480" y="39370"/>
                </a:lnTo>
                <a:lnTo>
                  <a:pt x="161480" y="0"/>
                </a:lnTo>
                <a:close/>
              </a:path>
            </a:pathLst>
          </a:custGeom>
          <a:solidFill>
            <a:srgbClr val="005B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593273" y="717460"/>
            <a:ext cx="161925" cy="184150"/>
          </a:xfrm>
          <a:custGeom>
            <a:avLst/>
            <a:gdLst/>
            <a:ahLst/>
            <a:cxnLst/>
            <a:rect l="l" t="t" r="r" b="b"/>
            <a:pathLst>
              <a:path w="161925" h="184150">
                <a:moveTo>
                  <a:pt x="161671" y="0"/>
                </a:moveTo>
                <a:lnTo>
                  <a:pt x="113639" y="0"/>
                </a:lnTo>
                <a:lnTo>
                  <a:pt x="113639" y="74930"/>
                </a:lnTo>
                <a:lnTo>
                  <a:pt x="48031" y="74930"/>
                </a:lnTo>
                <a:lnTo>
                  <a:pt x="48031" y="0"/>
                </a:lnTo>
                <a:lnTo>
                  <a:pt x="0" y="0"/>
                </a:lnTo>
                <a:lnTo>
                  <a:pt x="0" y="74930"/>
                </a:lnTo>
                <a:lnTo>
                  <a:pt x="0" y="113030"/>
                </a:lnTo>
                <a:lnTo>
                  <a:pt x="0" y="184150"/>
                </a:lnTo>
                <a:lnTo>
                  <a:pt x="48031" y="184150"/>
                </a:lnTo>
                <a:lnTo>
                  <a:pt x="48031" y="113030"/>
                </a:lnTo>
                <a:lnTo>
                  <a:pt x="113639" y="113030"/>
                </a:lnTo>
                <a:lnTo>
                  <a:pt x="113639" y="184150"/>
                </a:lnTo>
                <a:lnTo>
                  <a:pt x="161671" y="184150"/>
                </a:lnTo>
                <a:lnTo>
                  <a:pt x="161671" y="113030"/>
                </a:lnTo>
                <a:lnTo>
                  <a:pt x="161671" y="74930"/>
                </a:lnTo>
                <a:lnTo>
                  <a:pt x="161671" y="0"/>
                </a:lnTo>
                <a:close/>
              </a:path>
            </a:pathLst>
          </a:custGeom>
          <a:solidFill>
            <a:srgbClr val="00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93268" y="492657"/>
            <a:ext cx="161696" cy="18401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794187" y="492518"/>
            <a:ext cx="140970" cy="184150"/>
          </a:xfrm>
          <a:custGeom>
            <a:avLst/>
            <a:gdLst/>
            <a:ahLst/>
            <a:cxnLst/>
            <a:rect l="l" t="t" r="r" b="b"/>
            <a:pathLst>
              <a:path w="140970" h="184150">
                <a:moveTo>
                  <a:pt x="140881" y="143510"/>
                </a:moveTo>
                <a:lnTo>
                  <a:pt x="48031" y="143510"/>
                </a:lnTo>
                <a:lnTo>
                  <a:pt x="48031" y="0"/>
                </a:lnTo>
                <a:lnTo>
                  <a:pt x="0" y="0"/>
                </a:lnTo>
                <a:lnTo>
                  <a:pt x="0" y="143510"/>
                </a:lnTo>
                <a:lnTo>
                  <a:pt x="0" y="184150"/>
                </a:lnTo>
                <a:lnTo>
                  <a:pt x="140881" y="184150"/>
                </a:lnTo>
                <a:lnTo>
                  <a:pt x="140881" y="143510"/>
                </a:lnTo>
                <a:close/>
              </a:path>
            </a:pathLst>
          </a:custGeom>
          <a:solidFill>
            <a:srgbClr val="00A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794187" y="942390"/>
            <a:ext cx="141605" cy="184150"/>
          </a:xfrm>
          <a:custGeom>
            <a:avLst/>
            <a:gdLst/>
            <a:ahLst/>
            <a:cxnLst/>
            <a:rect l="l" t="t" r="r" b="b"/>
            <a:pathLst>
              <a:path w="141604" h="184150">
                <a:moveTo>
                  <a:pt x="141579" y="146050"/>
                </a:moveTo>
                <a:lnTo>
                  <a:pt x="48031" y="146050"/>
                </a:lnTo>
                <a:lnTo>
                  <a:pt x="48031" y="111760"/>
                </a:lnTo>
                <a:lnTo>
                  <a:pt x="63550" y="111760"/>
                </a:lnTo>
                <a:lnTo>
                  <a:pt x="63550" y="110490"/>
                </a:lnTo>
                <a:lnTo>
                  <a:pt x="129501" y="110490"/>
                </a:lnTo>
                <a:lnTo>
                  <a:pt x="129501" y="72390"/>
                </a:lnTo>
                <a:lnTo>
                  <a:pt x="48031" y="72390"/>
                </a:lnTo>
                <a:lnTo>
                  <a:pt x="48031" y="38100"/>
                </a:lnTo>
                <a:lnTo>
                  <a:pt x="138950" y="38100"/>
                </a:lnTo>
                <a:lnTo>
                  <a:pt x="138950" y="0"/>
                </a:lnTo>
                <a:lnTo>
                  <a:pt x="0" y="0"/>
                </a:lnTo>
                <a:lnTo>
                  <a:pt x="0" y="38100"/>
                </a:lnTo>
                <a:lnTo>
                  <a:pt x="0" y="72390"/>
                </a:lnTo>
                <a:lnTo>
                  <a:pt x="0" y="110490"/>
                </a:lnTo>
                <a:lnTo>
                  <a:pt x="0" y="111760"/>
                </a:lnTo>
                <a:lnTo>
                  <a:pt x="0" y="146050"/>
                </a:lnTo>
                <a:lnTo>
                  <a:pt x="0" y="184150"/>
                </a:lnTo>
                <a:lnTo>
                  <a:pt x="141579" y="184150"/>
                </a:lnTo>
                <a:lnTo>
                  <a:pt x="141579" y="146050"/>
                </a:lnTo>
                <a:close/>
              </a:path>
            </a:pathLst>
          </a:custGeom>
          <a:solidFill>
            <a:srgbClr val="005B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794187" y="717460"/>
            <a:ext cx="141605" cy="184150"/>
          </a:xfrm>
          <a:custGeom>
            <a:avLst/>
            <a:gdLst/>
            <a:ahLst/>
            <a:cxnLst/>
            <a:rect l="l" t="t" r="r" b="b"/>
            <a:pathLst>
              <a:path w="141604" h="184150">
                <a:moveTo>
                  <a:pt x="141579" y="146050"/>
                </a:moveTo>
                <a:lnTo>
                  <a:pt x="48031" y="146050"/>
                </a:lnTo>
                <a:lnTo>
                  <a:pt x="48031" y="111760"/>
                </a:lnTo>
                <a:lnTo>
                  <a:pt x="63550" y="111760"/>
                </a:lnTo>
                <a:lnTo>
                  <a:pt x="63550" y="110490"/>
                </a:lnTo>
                <a:lnTo>
                  <a:pt x="129501" y="110490"/>
                </a:lnTo>
                <a:lnTo>
                  <a:pt x="129501" y="72390"/>
                </a:lnTo>
                <a:lnTo>
                  <a:pt x="48031" y="72390"/>
                </a:lnTo>
                <a:lnTo>
                  <a:pt x="48031" y="38100"/>
                </a:lnTo>
                <a:lnTo>
                  <a:pt x="138950" y="38100"/>
                </a:lnTo>
                <a:lnTo>
                  <a:pt x="138950" y="0"/>
                </a:lnTo>
                <a:lnTo>
                  <a:pt x="0" y="0"/>
                </a:lnTo>
                <a:lnTo>
                  <a:pt x="0" y="38100"/>
                </a:lnTo>
                <a:lnTo>
                  <a:pt x="0" y="72390"/>
                </a:lnTo>
                <a:lnTo>
                  <a:pt x="0" y="110490"/>
                </a:lnTo>
                <a:lnTo>
                  <a:pt x="0" y="111760"/>
                </a:lnTo>
                <a:lnTo>
                  <a:pt x="0" y="146050"/>
                </a:lnTo>
                <a:lnTo>
                  <a:pt x="0" y="184150"/>
                </a:lnTo>
                <a:lnTo>
                  <a:pt x="141579" y="184150"/>
                </a:lnTo>
                <a:lnTo>
                  <a:pt x="141579" y="146050"/>
                </a:lnTo>
                <a:close/>
              </a:path>
            </a:pathLst>
          </a:custGeom>
          <a:solidFill>
            <a:srgbClr val="00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182502" y="492518"/>
            <a:ext cx="141605" cy="184150"/>
          </a:xfrm>
          <a:custGeom>
            <a:avLst/>
            <a:gdLst/>
            <a:ahLst/>
            <a:cxnLst/>
            <a:rect l="l" t="t" r="r" b="b"/>
            <a:pathLst>
              <a:path w="141604" h="184150">
                <a:moveTo>
                  <a:pt x="141579" y="146050"/>
                </a:moveTo>
                <a:lnTo>
                  <a:pt x="48031" y="146050"/>
                </a:lnTo>
                <a:lnTo>
                  <a:pt x="48031" y="111760"/>
                </a:lnTo>
                <a:lnTo>
                  <a:pt x="63550" y="111760"/>
                </a:lnTo>
                <a:lnTo>
                  <a:pt x="63550" y="110490"/>
                </a:lnTo>
                <a:lnTo>
                  <a:pt x="129501" y="110490"/>
                </a:lnTo>
                <a:lnTo>
                  <a:pt x="129501" y="72390"/>
                </a:lnTo>
                <a:lnTo>
                  <a:pt x="48031" y="72390"/>
                </a:lnTo>
                <a:lnTo>
                  <a:pt x="48031" y="38100"/>
                </a:lnTo>
                <a:lnTo>
                  <a:pt x="138950" y="38100"/>
                </a:lnTo>
                <a:lnTo>
                  <a:pt x="138950" y="0"/>
                </a:lnTo>
                <a:lnTo>
                  <a:pt x="0" y="0"/>
                </a:lnTo>
                <a:lnTo>
                  <a:pt x="0" y="38100"/>
                </a:lnTo>
                <a:lnTo>
                  <a:pt x="0" y="72390"/>
                </a:lnTo>
                <a:lnTo>
                  <a:pt x="0" y="110490"/>
                </a:lnTo>
                <a:lnTo>
                  <a:pt x="0" y="111760"/>
                </a:lnTo>
                <a:lnTo>
                  <a:pt x="0" y="146050"/>
                </a:lnTo>
                <a:lnTo>
                  <a:pt x="0" y="184150"/>
                </a:lnTo>
                <a:lnTo>
                  <a:pt x="141579" y="184150"/>
                </a:lnTo>
                <a:lnTo>
                  <a:pt x="141579" y="146050"/>
                </a:lnTo>
                <a:close/>
              </a:path>
            </a:pathLst>
          </a:custGeom>
          <a:solidFill>
            <a:srgbClr val="00A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182509" y="1055418"/>
            <a:ext cx="48260" cy="71120"/>
          </a:xfrm>
          <a:custGeom>
            <a:avLst/>
            <a:gdLst/>
            <a:ahLst/>
            <a:cxnLst/>
            <a:rect l="l" t="t" r="r" b="b"/>
            <a:pathLst>
              <a:path w="48259" h="71119">
                <a:moveTo>
                  <a:pt x="0" y="71120"/>
                </a:moveTo>
                <a:lnTo>
                  <a:pt x="48031" y="71120"/>
                </a:lnTo>
                <a:lnTo>
                  <a:pt x="48031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005B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182502" y="942390"/>
            <a:ext cx="161925" cy="184150"/>
          </a:xfrm>
          <a:custGeom>
            <a:avLst/>
            <a:gdLst/>
            <a:ahLst/>
            <a:cxnLst/>
            <a:rect l="l" t="t" r="r" b="b"/>
            <a:pathLst>
              <a:path w="161925" h="184150">
                <a:moveTo>
                  <a:pt x="161671" y="0"/>
                </a:moveTo>
                <a:lnTo>
                  <a:pt x="113639" y="0"/>
                </a:lnTo>
                <a:lnTo>
                  <a:pt x="113639" y="74930"/>
                </a:lnTo>
                <a:lnTo>
                  <a:pt x="48031" y="74930"/>
                </a:lnTo>
                <a:lnTo>
                  <a:pt x="48031" y="0"/>
                </a:lnTo>
                <a:lnTo>
                  <a:pt x="0" y="0"/>
                </a:lnTo>
                <a:lnTo>
                  <a:pt x="0" y="74930"/>
                </a:lnTo>
                <a:lnTo>
                  <a:pt x="0" y="113030"/>
                </a:lnTo>
                <a:lnTo>
                  <a:pt x="113639" y="113030"/>
                </a:lnTo>
                <a:lnTo>
                  <a:pt x="113639" y="184150"/>
                </a:lnTo>
                <a:lnTo>
                  <a:pt x="161671" y="184150"/>
                </a:lnTo>
                <a:lnTo>
                  <a:pt x="161671" y="113030"/>
                </a:lnTo>
                <a:lnTo>
                  <a:pt x="161671" y="74930"/>
                </a:lnTo>
                <a:lnTo>
                  <a:pt x="161671" y="0"/>
                </a:lnTo>
                <a:close/>
              </a:path>
            </a:pathLst>
          </a:custGeom>
          <a:solidFill>
            <a:srgbClr val="005B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182502" y="717460"/>
            <a:ext cx="143510" cy="184150"/>
          </a:xfrm>
          <a:custGeom>
            <a:avLst/>
            <a:gdLst/>
            <a:ahLst/>
            <a:cxnLst/>
            <a:rect l="l" t="t" r="r" b="b"/>
            <a:pathLst>
              <a:path w="143509" h="184150">
                <a:moveTo>
                  <a:pt x="143357" y="143510"/>
                </a:moveTo>
                <a:lnTo>
                  <a:pt x="48031" y="143510"/>
                </a:lnTo>
                <a:lnTo>
                  <a:pt x="48031" y="0"/>
                </a:lnTo>
                <a:lnTo>
                  <a:pt x="0" y="0"/>
                </a:lnTo>
                <a:lnTo>
                  <a:pt x="0" y="143510"/>
                </a:lnTo>
                <a:lnTo>
                  <a:pt x="0" y="184150"/>
                </a:lnTo>
                <a:lnTo>
                  <a:pt x="143357" y="184150"/>
                </a:lnTo>
                <a:lnTo>
                  <a:pt x="143357" y="143510"/>
                </a:lnTo>
                <a:close/>
              </a:path>
            </a:pathLst>
          </a:custGeom>
          <a:solidFill>
            <a:srgbClr val="00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76020" y="492660"/>
            <a:ext cx="166941" cy="187413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72999" y="939642"/>
            <a:ext cx="172974" cy="19030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56728" y="717593"/>
            <a:ext cx="205524" cy="18401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1507757" y="830628"/>
            <a:ext cx="48260" cy="71120"/>
          </a:xfrm>
          <a:custGeom>
            <a:avLst/>
            <a:gdLst/>
            <a:ahLst/>
            <a:cxnLst/>
            <a:rect l="l" t="t" r="r" b="b"/>
            <a:pathLst>
              <a:path w="48259" h="71119">
                <a:moveTo>
                  <a:pt x="0" y="71120"/>
                </a:moveTo>
                <a:lnTo>
                  <a:pt x="48031" y="71120"/>
                </a:lnTo>
                <a:lnTo>
                  <a:pt x="48031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00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507750" y="717600"/>
            <a:ext cx="161925" cy="184150"/>
          </a:xfrm>
          <a:custGeom>
            <a:avLst/>
            <a:gdLst/>
            <a:ahLst/>
            <a:cxnLst/>
            <a:rect l="l" t="t" r="r" b="b"/>
            <a:pathLst>
              <a:path w="161925" h="184150">
                <a:moveTo>
                  <a:pt x="161683" y="0"/>
                </a:moveTo>
                <a:lnTo>
                  <a:pt x="113639" y="0"/>
                </a:lnTo>
                <a:lnTo>
                  <a:pt x="113639" y="74930"/>
                </a:lnTo>
                <a:lnTo>
                  <a:pt x="48031" y="74930"/>
                </a:lnTo>
                <a:lnTo>
                  <a:pt x="48031" y="0"/>
                </a:lnTo>
                <a:lnTo>
                  <a:pt x="0" y="0"/>
                </a:lnTo>
                <a:lnTo>
                  <a:pt x="0" y="74930"/>
                </a:lnTo>
                <a:lnTo>
                  <a:pt x="0" y="113030"/>
                </a:lnTo>
                <a:lnTo>
                  <a:pt x="113639" y="113030"/>
                </a:lnTo>
                <a:lnTo>
                  <a:pt x="113639" y="184150"/>
                </a:lnTo>
                <a:lnTo>
                  <a:pt x="161683" y="184150"/>
                </a:lnTo>
                <a:lnTo>
                  <a:pt x="161683" y="113030"/>
                </a:lnTo>
                <a:lnTo>
                  <a:pt x="161683" y="74930"/>
                </a:lnTo>
                <a:lnTo>
                  <a:pt x="161683" y="0"/>
                </a:lnTo>
                <a:close/>
              </a:path>
            </a:pathLst>
          </a:custGeom>
          <a:solidFill>
            <a:srgbClr val="00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1321758" y="717867"/>
            <a:ext cx="159385" cy="184150"/>
          </a:xfrm>
          <a:custGeom>
            <a:avLst/>
            <a:gdLst/>
            <a:ahLst/>
            <a:cxnLst/>
            <a:rect l="l" t="t" r="r" b="b"/>
            <a:pathLst>
              <a:path w="159384" h="184150">
                <a:moveTo>
                  <a:pt x="158991" y="0"/>
                </a:moveTo>
                <a:lnTo>
                  <a:pt x="0" y="0"/>
                </a:lnTo>
                <a:lnTo>
                  <a:pt x="0" y="39370"/>
                </a:lnTo>
                <a:lnTo>
                  <a:pt x="55219" y="39370"/>
                </a:lnTo>
                <a:lnTo>
                  <a:pt x="55219" y="184150"/>
                </a:lnTo>
                <a:lnTo>
                  <a:pt x="103251" y="184150"/>
                </a:lnTo>
                <a:lnTo>
                  <a:pt x="103251" y="39370"/>
                </a:lnTo>
                <a:lnTo>
                  <a:pt x="158991" y="39370"/>
                </a:lnTo>
                <a:lnTo>
                  <a:pt x="158991" y="0"/>
                </a:lnTo>
                <a:close/>
              </a:path>
            </a:pathLst>
          </a:custGeom>
          <a:solidFill>
            <a:srgbClr val="00A9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77438" y="426338"/>
            <a:ext cx="595337" cy="719035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503999" y="6323825"/>
            <a:ext cx="11180445" cy="0"/>
          </a:xfrm>
          <a:custGeom>
            <a:avLst/>
            <a:gdLst/>
            <a:ahLst/>
            <a:cxnLst/>
            <a:rect l="l" t="t" r="r" b="b"/>
            <a:pathLst>
              <a:path w="11180445">
                <a:moveTo>
                  <a:pt x="0" y="0"/>
                </a:moveTo>
                <a:lnTo>
                  <a:pt x="11180394" y="0"/>
                </a:lnTo>
              </a:path>
            </a:pathLst>
          </a:custGeom>
          <a:ln w="9525">
            <a:solidFill>
              <a:srgbClr val="00A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503999" y="1132238"/>
            <a:ext cx="9109075" cy="0"/>
          </a:xfrm>
          <a:custGeom>
            <a:avLst/>
            <a:gdLst/>
            <a:ahLst/>
            <a:cxnLst/>
            <a:rect l="l" t="t" r="r" b="b"/>
            <a:pathLst>
              <a:path w="9109075">
                <a:moveTo>
                  <a:pt x="0" y="0"/>
                </a:moveTo>
                <a:lnTo>
                  <a:pt x="9108605" y="0"/>
                </a:lnTo>
              </a:path>
            </a:pathLst>
          </a:custGeom>
          <a:ln w="9525">
            <a:solidFill>
              <a:srgbClr val="00A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1299" y="751699"/>
            <a:ext cx="91471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581"/>
                </a:solidFill>
                <a:latin typeface="Helvetica Neue LT Std 75"/>
                <a:cs typeface="Helvetica Neue LT Std 75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1538" y="1833930"/>
            <a:ext cx="9147175" cy="32714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Text</a:t>
            </a:r>
          </a:p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8480" y="6377096"/>
            <a:ext cx="112585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005B77"/>
                </a:solidFill>
                <a:latin typeface="HelveticaNeueLTStd-Roman"/>
                <a:cs typeface="HelveticaNeueLTStd-Roman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 dirty="0"/>
              <a:t>bluehealthtech.de</a:t>
            </a:r>
            <a:endParaRPr spc="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738817" y="6386423"/>
            <a:ext cx="1125855" cy="16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005B77"/>
                </a:solidFill>
                <a:latin typeface="Helvetica Neue LT Std 75"/>
                <a:cs typeface="Helvetica Neue LT Std 75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fld id="{B1853F6B-8DBF-4A1B-971D-F8310EB5C812}" type="datetime6">
              <a:rPr lang="de-DE" smtClean="0"/>
              <a:t>Februar 24</a:t>
            </a:fld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85520" y="6377095"/>
            <a:ext cx="30525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sz="900" b="1" i="0" spc="20" smtClean="0">
                <a:solidFill>
                  <a:srgbClr val="005B77"/>
                </a:solidFill>
                <a:latin typeface="HelveticaNeueLTStd-Roman"/>
                <a:cs typeface="HelveticaNeueLTStd-Roman"/>
              </a:defRPr>
            </a:lvl1pPr>
          </a:lstStyle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4" r:id="rId4"/>
    <p:sldLayoutId id="2147483663" r:id="rId5"/>
  </p:sldLayoutIdLst>
  <p:hf hdr="0"/>
  <p:txStyles>
    <p:titleStyle>
      <a:lvl1pPr>
        <a:defRPr b="0">
          <a:latin typeface="+mj-lt"/>
          <a:ea typeface="+mj-ea"/>
          <a:cs typeface="+mj-cs"/>
        </a:defRPr>
      </a:lvl1pPr>
    </p:titleStyle>
    <p:bodyStyle>
      <a:lvl1pPr marL="0" indent="0">
        <a:lnSpc>
          <a:spcPct val="150000"/>
        </a:lnSpc>
        <a:spcAft>
          <a:spcPts val="600"/>
        </a:spcAft>
        <a:buClr>
          <a:srgbClr val="006581"/>
        </a:buClr>
        <a:buFont typeface="Arial" panose="020B0604020202020204" pitchFamily="34" charset="0"/>
        <a:buNone/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0">
        <a:lnSpc>
          <a:spcPct val="150000"/>
        </a:lnSpc>
        <a:spcAft>
          <a:spcPts val="600"/>
        </a:spcAft>
        <a:buClr>
          <a:srgbClr val="006581"/>
        </a:buClr>
        <a:buFont typeface="Courier New" panose="02070309020205020404" pitchFamily="49" charset="0"/>
        <a:buNone/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FB73E-BFEF-D82B-406B-757240549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FEF4E-9099-8408-08EB-2DC0362956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0" tIns="0" anchor="ctr"/>
          <a:lstStyle/>
          <a:p>
            <a:pPr algn="ctr"/>
            <a:r>
              <a:rPr lang="de-DE" sz="4000" noProof="0" dirty="0"/>
              <a:t>Projekttitel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6F55A3-F9E6-6AA2-1128-586C5657D004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de-DE" sz="2400" noProof="0" dirty="0"/>
              <a:t>ein BlueHealthTech-Projekt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1238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A3816C4-2AF0-499D-9629-13C5FFE8F242}"/>
              </a:ext>
            </a:extLst>
          </p:cNvPr>
          <p:cNvSpPr/>
          <p:nvPr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4C766-B9C9-4A1E-89C5-F3DFEA5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35" dirty="0"/>
              <a:t>Das</a:t>
            </a:r>
            <a:r>
              <a:rPr lang="de-DE" spc="85" dirty="0"/>
              <a:t> </a:t>
            </a:r>
            <a:r>
              <a:rPr lang="de-DE" spc="50" dirty="0"/>
              <a:t>Bündnis</a:t>
            </a:r>
            <a:r>
              <a:rPr lang="de-DE" spc="90" dirty="0"/>
              <a:t> </a:t>
            </a:r>
            <a:r>
              <a:rPr lang="de-DE" spc="30" dirty="0"/>
              <a:t>in</a:t>
            </a:r>
            <a:r>
              <a:rPr lang="de-DE" spc="90" dirty="0"/>
              <a:t> </a:t>
            </a:r>
            <a:r>
              <a:rPr lang="de-DE" spc="40" dirty="0"/>
              <a:t>der</a:t>
            </a:r>
            <a:r>
              <a:rPr lang="de-DE" spc="90" dirty="0"/>
              <a:t> </a:t>
            </a:r>
            <a:r>
              <a:rPr lang="de-DE" spc="45" dirty="0"/>
              <a:t>Region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41F510-6123-44D7-A5F2-338D6B1C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20000"/>
            <a:ext cx="5848381" cy="4422281"/>
          </a:xfrm>
        </p:spPr>
        <p:txBody>
          <a:bodyPr/>
          <a:lstStyle/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r>
              <a:rPr lang="de-DE" spc="10" dirty="0">
                <a:solidFill>
                  <a:srgbClr val="231F20"/>
                </a:solidFill>
                <a:latin typeface="+mn-lt"/>
              </a:rPr>
              <a:t>40 Partner in einem maritim geprägten Natur- und Wirtschaftsraum an der Ostsee</a:t>
            </a:r>
          </a:p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endParaRPr lang="de-DE" spc="10" dirty="0">
              <a:solidFill>
                <a:srgbClr val="231F20"/>
              </a:solidFill>
              <a:latin typeface="+mn-lt"/>
            </a:endParaRPr>
          </a:p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r>
              <a:rPr lang="de-DE" spc="10" dirty="0">
                <a:solidFill>
                  <a:srgbClr val="231F20"/>
                </a:solidFill>
                <a:latin typeface="+mn-lt"/>
              </a:rPr>
              <a:t>Starke Gesundheitswirtschaft</a:t>
            </a:r>
          </a:p>
          <a:p>
            <a:pPr marL="893763" marR="999490" lvl="1">
              <a:lnSpc>
                <a:spcPct val="100000"/>
              </a:lnSpc>
              <a:spcAft>
                <a:spcPts val="1200"/>
              </a:spcAft>
            </a:pPr>
            <a:r>
              <a:rPr lang="de-DE" spc="10" dirty="0">
                <a:solidFill>
                  <a:srgbClr val="231F2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500 Firmen (davon 99 % KMU) </a:t>
            </a:r>
          </a:p>
          <a:p>
            <a:pPr marL="893763" marR="999490" lvl="1">
              <a:lnSpc>
                <a:spcPct val="100000"/>
              </a:lnSpc>
              <a:spcAft>
                <a:spcPts val="1200"/>
              </a:spcAft>
            </a:pPr>
            <a:r>
              <a:rPr lang="de-DE" spc="10" dirty="0">
                <a:solidFill>
                  <a:srgbClr val="231F2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über 30.000 Beschäftigten </a:t>
            </a:r>
          </a:p>
          <a:p>
            <a:pPr marL="893763" marR="999490" lvl="1">
              <a:lnSpc>
                <a:spcPct val="100000"/>
              </a:lnSpc>
              <a:spcAft>
                <a:spcPts val="1200"/>
              </a:spcAft>
            </a:pPr>
            <a:r>
              <a:rPr lang="de-DE" spc="10" dirty="0">
                <a:solidFill>
                  <a:srgbClr val="231F2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rund 1,4 Mrd. Euro Jahresumsatz in Kiel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05F3F0-D1C1-4994-B0B0-AD38FC3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55E1C88A-E874-45D9-8592-A902661FE5D4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8D1609-C01B-4DEE-8E41-FC8D984F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CF33C-134F-4191-8037-B9CE2D2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10</a:t>
            </a:fld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4BA13C6-44DD-D1BF-6368-35B7F1127B6B}"/>
              </a:ext>
            </a:extLst>
          </p:cNvPr>
          <p:cNvGrpSpPr/>
          <p:nvPr/>
        </p:nvGrpSpPr>
        <p:grpSpPr>
          <a:xfrm>
            <a:off x="6150584" y="1344002"/>
            <a:ext cx="5530228" cy="4776483"/>
            <a:chOff x="6150584" y="1344002"/>
            <a:chExt cx="5530228" cy="4776483"/>
          </a:xfrm>
        </p:grpSpPr>
        <p:grpSp>
          <p:nvGrpSpPr>
            <p:cNvPr id="25" name="object 4">
              <a:extLst>
                <a:ext uri="{FF2B5EF4-FFF2-40B4-BE49-F238E27FC236}">
                  <a16:creationId xmlns:a16="http://schemas.microsoft.com/office/drawing/2014/main" id="{A1191C5E-CCEF-1E06-FD4F-1FDD85ED9AD4}"/>
                </a:ext>
              </a:extLst>
            </p:cNvPr>
            <p:cNvGrpSpPr/>
            <p:nvPr/>
          </p:nvGrpSpPr>
          <p:grpSpPr>
            <a:xfrm>
              <a:off x="6150584" y="1344002"/>
              <a:ext cx="5530228" cy="4776483"/>
              <a:chOff x="6150584" y="1344002"/>
              <a:chExt cx="5530228" cy="4776483"/>
            </a:xfrm>
          </p:grpSpPr>
          <p:sp>
            <p:nvSpPr>
              <p:cNvPr id="26" name="object 5">
                <a:extLst>
                  <a:ext uri="{FF2B5EF4-FFF2-40B4-BE49-F238E27FC236}">
                    <a16:creationId xmlns:a16="http://schemas.microsoft.com/office/drawing/2014/main" id="{413CAA53-1093-284D-4C70-5571224B5019}"/>
                  </a:ext>
                </a:extLst>
              </p:cNvPr>
              <p:cNvSpPr/>
              <p:nvPr/>
            </p:nvSpPr>
            <p:spPr>
              <a:xfrm>
                <a:off x="6150597" y="1344002"/>
                <a:ext cx="5530215" cy="4776470"/>
              </a:xfrm>
              <a:custGeom>
                <a:avLst/>
                <a:gdLst/>
                <a:ahLst/>
                <a:cxnLst/>
                <a:rect l="l" t="t" r="r" b="b"/>
                <a:pathLst>
                  <a:path w="5530215" h="4776470">
                    <a:moveTo>
                      <a:pt x="5529605" y="0"/>
                    </a:moveTo>
                    <a:lnTo>
                      <a:pt x="0" y="0"/>
                    </a:lnTo>
                    <a:lnTo>
                      <a:pt x="0" y="4776012"/>
                    </a:lnTo>
                    <a:lnTo>
                      <a:pt x="5529605" y="4776012"/>
                    </a:lnTo>
                    <a:lnTo>
                      <a:pt x="5529605" y="0"/>
                    </a:lnTo>
                    <a:close/>
                  </a:path>
                </a:pathLst>
              </a:custGeom>
              <a:solidFill>
                <a:srgbClr val="A9DAF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6">
                <a:extLst>
                  <a:ext uri="{FF2B5EF4-FFF2-40B4-BE49-F238E27FC236}">
                    <a16:creationId xmlns:a16="http://schemas.microsoft.com/office/drawing/2014/main" id="{832AC55D-516A-A987-0B90-CBFAD393D8ED}"/>
                  </a:ext>
                </a:extLst>
              </p:cNvPr>
              <p:cNvSpPr/>
              <p:nvPr/>
            </p:nvSpPr>
            <p:spPr>
              <a:xfrm>
                <a:off x="6150584" y="1344015"/>
                <a:ext cx="5530215" cy="4776470"/>
              </a:xfrm>
              <a:custGeom>
                <a:avLst/>
                <a:gdLst/>
                <a:ahLst/>
                <a:cxnLst/>
                <a:rect l="l" t="t" r="r" b="b"/>
                <a:pathLst>
                  <a:path w="5530215" h="4776470">
                    <a:moveTo>
                      <a:pt x="515975" y="0"/>
                    </a:moveTo>
                    <a:lnTo>
                      <a:pt x="0" y="0"/>
                    </a:lnTo>
                    <a:lnTo>
                      <a:pt x="0" y="10439"/>
                    </a:lnTo>
                    <a:lnTo>
                      <a:pt x="325450" y="117246"/>
                    </a:lnTo>
                    <a:lnTo>
                      <a:pt x="515975" y="0"/>
                    </a:lnTo>
                    <a:close/>
                  </a:path>
                  <a:path w="5530215" h="4776470">
                    <a:moveTo>
                      <a:pt x="5529618" y="4239653"/>
                    </a:moveTo>
                    <a:lnTo>
                      <a:pt x="1394574" y="4776000"/>
                    </a:lnTo>
                    <a:lnTo>
                      <a:pt x="5529618" y="4776000"/>
                    </a:lnTo>
                    <a:lnTo>
                      <a:pt x="5529618" y="4239653"/>
                    </a:lnTo>
                    <a:close/>
                  </a:path>
                </a:pathLst>
              </a:custGeom>
              <a:solidFill>
                <a:srgbClr val="C4C6C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8" name="object 7">
                <a:extLst>
                  <a:ext uri="{FF2B5EF4-FFF2-40B4-BE49-F238E27FC236}">
                    <a16:creationId xmlns:a16="http://schemas.microsoft.com/office/drawing/2014/main" id="{F93DA174-371F-28EC-7206-C342355E01CF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150597" y="1344002"/>
                <a:ext cx="5529605" cy="4776012"/>
              </a:xfrm>
              <a:prstGeom prst="rect">
                <a:avLst/>
              </a:prstGeom>
            </p:spPr>
          </p:pic>
          <p:pic>
            <p:nvPicPr>
              <p:cNvPr id="39" name="object 18">
                <a:extLst>
                  <a:ext uri="{FF2B5EF4-FFF2-40B4-BE49-F238E27FC236}">
                    <a16:creationId xmlns:a16="http://schemas.microsoft.com/office/drawing/2014/main" id="{D35BD6A1-2929-283B-71AA-4EED9D0457F0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732427" y="3905278"/>
                <a:ext cx="74396" cy="82016"/>
              </a:xfrm>
              <a:prstGeom prst="rect">
                <a:avLst/>
              </a:prstGeom>
            </p:spPr>
          </p:pic>
          <p:pic>
            <p:nvPicPr>
              <p:cNvPr id="41" name="object 20">
                <a:extLst>
                  <a:ext uri="{FF2B5EF4-FFF2-40B4-BE49-F238E27FC236}">
                    <a16:creationId xmlns:a16="http://schemas.microsoft.com/office/drawing/2014/main" id="{FEFDA879-8948-7F16-2F4F-A1CC5E68798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101970" y="3907407"/>
                <a:ext cx="64947" cy="79679"/>
              </a:xfrm>
              <a:prstGeom prst="rect">
                <a:avLst/>
              </a:prstGeom>
            </p:spPr>
          </p:pic>
          <p:sp>
            <p:nvSpPr>
              <p:cNvPr id="42" name="object 21">
                <a:extLst>
                  <a:ext uri="{FF2B5EF4-FFF2-40B4-BE49-F238E27FC236}">
                    <a16:creationId xmlns:a16="http://schemas.microsoft.com/office/drawing/2014/main" id="{D637BA30-BE3D-2D5D-7EE7-088E869384F4}"/>
                  </a:ext>
                </a:extLst>
              </p:cNvPr>
              <p:cNvSpPr/>
              <p:nvPr/>
            </p:nvSpPr>
            <p:spPr>
              <a:xfrm>
                <a:off x="8859152" y="3855002"/>
                <a:ext cx="182245" cy="182880"/>
              </a:xfrm>
              <a:custGeom>
                <a:avLst/>
                <a:gdLst/>
                <a:ahLst/>
                <a:cxnLst/>
                <a:rect l="l" t="t" r="r" b="b"/>
                <a:pathLst>
                  <a:path w="182245" h="182879">
                    <a:moveTo>
                      <a:pt x="182245" y="0"/>
                    </a:moveTo>
                    <a:lnTo>
                      <a:pt x="182245" y="130416"/>
                    </a:lnTo>
                  </a:path>
                  <a:path w="182245" h="182879">
                    <a:moveTo>
                      <a:pt x="0" y="51917"/>
                    </a:moveTo>
                    <a:lnTo>
                      <a:pt x="0" y="182333"/>
                    </a:lnTo>
                  </a:path>
                </a:pathLst>
              </a:custGeom>
              <a:ln w="64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3" name="object 22">
              <a:extLst>
                <a:ext uri="{FF2B5EF4-FFF2-40B4-BE49-F238E27FC236}">
                  <a16:creationId xmlns:a16="http://schemas.microsoft.com/office/drawing/2014/main" id="{C0D779AA-1FF8-2FB9-04EF-4F3355630491}"/>
                </a:ext>
              </a:extLst>
            </p:cNvPr>
            <p:cNvSpPr txBox="1"/>
            <p:nvPr/>
          </p:nvSpPr>
          <p:spPr>
            <a:xfrm>
              <a:off x="6337100" y="1486720"/>
              <a:ext cx="2017395" cy="8388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56210" marR="389890" indent="-144145">
                <a:lnSpc>
                  <a:spcPct val="121300"/>
                </a:lnSpc>
                <a:spcBef>
                  <a:spcPts val="100"/>
                </a:spcBef>
              </a:pPr>
              <a:r>
                <a:rPr sz="1100" b="1" spc="20" dirty="0">
                  <a:solidFill>
                    <a:srgbClr val="231F20"/>
                  </a:solidFill>
                  <a:latin typeface="Helvetica Neue LT Std 75"/>
                  <a:cs typeface="Helvetica Neue LT Std 75"/>
                </a:rPr>
                <a:t>Die</a:t>
              </a:r>
              <a:r>
                <a:rPr sz="1100" b="1" spc="35" dirty="0">
                  <a:solidFill>
                    <a:srgbClr val="231F20"/>
                  </a:solidFill>
                  <a:latin typeface="Helvetica Neue LT Std 75"/>
                  <a:cs typeface="Helvetica Neue LT Std 75"/>
                </a:rPr>
                <a:t> </a:t>
              </a:r>
              <a:r>
                <a:rPr sz="1100" b="1" spc="20" dirty="0">
                  <a:solidFill>
                    <a:srgbClr val="231F20"/>
                  </a:solidFill>
                  <a:latin typeface="Helvetica Neue LT Std 75"/>
                  <a:cs typeface="Helvetica Neue LT Std 75"/>
                </a:rPr>
                <a:t>Region</a:t>
              </a:r>
              <a:r>
                <a:rPr sz="1100" b="1" spc="35" dirty="0">
                  <a:solidFill>
                    <a:srgbClr val="231F20"/>
                  </a:solidFill>
                  <a:latin typeface="Helvetica Neue LT Std 75"/>
                  <a:cs typeface="Helvetica Neue LT Std 75"/>
                </a:rPr>
                <a:t> </a:t>
              </a:r>
              <a:r>
                <a:rPr sz="1100" b="1" spc="20" dirty="0">
                  <a:solidFill>
                    <a:srgbClr val="231F20"/>
                  </a:solidFill>
                  <a:latin typeface="Helvetica Neue LT Std 75"/>
                  <a:cs typeface="Helvetica Neue LT Std 75"/>
                </a:rPr>
                <a:t>Kiel: </a:t>
              </a:r>
              <a:r>
                <a:rPr sz="1100" b="1" spc="25" dirty="0">
                  <a:solidFill>
                    <a:srgbClr val="231F20"/>
                  </a:solidFill>
                  <a:latin typeface="Helvetica Neue LT Std 75"/>
                  <a:cs typeface="Helvetica Neue LT Std 75"/>
                </a:rPr>
                <a:t> </a:t>
              </a:r>
              <a:r>
                <a:rPr sz="1100" spc="2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Landeshauptstadt </a:t>
              </a:r>
              <a:r>
                <a:rPr sz="1100" spc="15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Kiel </a:t>
              </a:r>
              <a:r>
                <a:rPr sz="1100" spc="-30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 </a:t>
              </a:r>
              <a:r>
                <a:rPr sz="1100" spc="2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Landkreise</a:t>
              </a:r>
              <a:r>
                <a:rPr sz="1100" spc="3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 </a:t>
              </a:r>
              <a:r>
                <a:rPr sz="1100" spc="1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Plön</a:t>
              </a:r>
              <a:endParaRPr sz="1100" dirty="0">
                <a:latin typeface="HelveticaNeueLTStd-Roman"/>
                <a:cs typeface="HelveticaNeueLTStd-Roman"/>
              </a:endParaRPr>
            </a:p>
            <a:p>
              <a:pPr marL="156210">
                <a:lnSpc>
                  <a:spcPct val="100000"/>
                </a:lnSpc>
                <a:spcBef>
                  <a:spcPts val="280"/>
                </a:spcBef>
              </a:pPr>
              <a:r>
                <a:rPr sz="1100" spc="1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und</a:t>
              </a:r>
              <a:r>
                <a:rPr sz="1100" spc="40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 </a:t>
              </a:r>
              <a:r>
                <a:rPr sz="1100" spc="15" dirty="0">
                  <a:solidFill>
                    <a:srgbClr val="231F20"/>
                  </a:solidFill>
                  <a:latin typeface="HelveticaNeueLTStd-Roman"/>
                  <a:cs typeface="HelveticaNeueLTStd-Roman"/>
                </a:rPr>
                <a:t>Rendsburg-Eckernförde</a:t>
              </a:r>
              <a:endParaRPr sz="1100" dirty="0">
                <a:latin typeface="HelveticaNeueLTStd-Roman"/>
                <a:cs typeface="HelveticaNeueLTStd-Roman"/>
              </a:endParaRPr>
            </a:p>
          </p:txBody>
        </p:sp>
        <p:grpSp>
          <p:nvGrpSpPr>
            <p:cNvPr id="44" name="object 23">
              <a:extLst>
                <a:ext uri="{FF2B5EF4-FFF2-40B4-BE49-F238E27FC236}">
                  <a16:creationId xmlns:a16="http://schemas.microsoft.com/office/drawing/2014/main" id="{A5516398-AD9C-E239-5113-3F230D0D358F}"/>
                </a:ext>
              </a:extLst>
            </p:cNvPr>
            <p:cNvGrpSpPr/>
            <p:nvPr/>
          </p:nvGrpSpPr>
          <p:grpSpPr>
            <a:xfrm>
              <a:off x="6349801" y="1768149"/>
              <a:ext cx="2706478" cy="1968480"/>
              <a:chOff x="6349801" y="1768149"/>
              <a:chExt cx="2706478" cy="1968480"/>
            </a:xfrm>
          </p:grpSpPr>
          <p:pic>
            <p:nvPicPr>
              <p:cNvPr id="45" name="object 24">
                <a:extLst>
                  <a:ext uri="{FF2B5EF4-FFF2-40B4-BE49-F238E27FC236}">
                    <a16:creationId xmlns:a16="http://schemas.microsoft.com/office/drawing/2014/main" id="{827C6EC9-CF1E-1284-615D-6E6E7B945BB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349801" y="1972737"/>
                <a:ext cx="85978" cy="103847"/>
              </a:xfrm>
              <a:prstGeom prst="rect">
                <a:avLst/>
              </a:prstGeom>
            </p:spPr>
          </p:pic>
          <p:pic>
            <p:nvPicPr>
              <p:cNvPr id="46" name="object 25">
                <a:extLst>
                  <a:ext uri="{FF2B5EF4-FFF2-40B4-BE49-F238E27FC236}">
                    <a16:creationId xmlns:a16="http://schemas.microsoft.com/office/drawing/2014/main" id="{CFF08F8E-943E-E284-D86C-FFEEA0E731D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49801" y="1768149"/>
                <a:ext cx="85978" cy="103847"/>
              </a:xfrm>
              <a:prstGeom prst="rect">
                <a:avLst/>
              </a:prstGeom>
            </p:spPr>
          </p:pic>
          <p:pic>
            <p:nvPicPr>
              <p:cNvPr id="47" name="object 26">
                <a:extLst>
                  <a:ext uri="{FF2B5EF4-FFF2-40B4-BE49-F238E27FC236}">
                    <a16:creationId xmlns:a16="http://schemas.microsoft.com/office/drawing/2014/main" id="{93899A5C-40B9-E44B-FE3B-3C0115E978D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49801" y="2177326"/>
                <a:ext cx="85978" cy="103847"/>
              </a:xfrm>
              <a:prstGeom prst="rect">
                <a:avLst/>
              </a:prstGeom>
            </p:spPr>
          </p:pic>
          <p:sp>
            <p:nvSpPr>
              <p:cNvPr id="50" name="object 29">
                <a:extLst>
                  <a:ext uri="{FF2B5EF4-FFF2-40B4-BE49-F238E27FC236}">
                    <a16:creationId xmlns:a16="http://schemas.microsoft.com/office/drawing/2014/main" id="{A3E998DD-29C9-B4C2-5B73-36B841BF839C}"/>
                  </a:ext>
                </a:extLst>
              </p:cNvPr>
              <p:cNvSpPr/>
              <p:nvPr/>
            </p:nvSpPr>
            <p:spPr>
              <a:xfrm>
                <a:off x="9048659" y="3729009"/>
                <a:ext cx="762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620">
                    <a:moveTo>
                      <a:pt x="5689" y="0"/>
                    </a:moveTo>
                    <a:lnTo>
                      <a:pt x="3670" y="0"/>
                    </a:lnTo>
                    <a:lnTo>
                      <a:pt x="1638" y="0"/>
                    </a:lnTo>
                    <a:lnTo>
                      <a:pt x="0" y="1651"/>
                    </a:lnTo>
                    <a:lnTo>
                      <a:pt x="0" y="5702"/>
                    </a:lnTo>
                    <a:lnTo>
                      <a:pt x="1638" y="7353"/>
                    </a:lnTo>
                    <a:lnTo>
                      <a:pt x="5702" y="7353"/>
                    </a:lnTo>
                    <a:lnTo>
                      <a:pt x="7340" y="5702"/>
                    </a:lnTo>
                    <a:lnTo>
                      <a:pt x="7327" y="1625"/>
                    </a:lnTo>
                    <a:lnTo>
                      <a:pt x="5689" y="0"/>
                    </a:lnTo>
                    <a:close/>
                  </a:path>
                </a:pathLst>
              </a:custGeom>
              <a:solidFill>
                <a:srgbClr val="00527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093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A3816C4-2AF0-499D-9629-13C5FFE8F242}"/>
              </a:ext>
            </a:extLst>
          </p:cNvPr>
          <p:cNvSpPr/>
          <p:nvPr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4C766-B9C9-4A1E-89C5-F3DFEA5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35" dirty="0"/>
              <a:t>Die </a:t>
            </a:r>
            <a:r>
              <a:rPr lang="de-DE" spc="35" dirty="0" err="1"/>
              <a:t>Initiator:innen</a:t>
            </a:r>
            <a:r>
              <a:rPr lang="de-DE" spc="35" dirty="0"/>
              <a:t> 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41F510-6123-44D7-A5F2-338D6B1C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20000"/>
            <a:ext cx="5848381" cy="4422281"/>
          </a:xfrm>
        </p:spPr>
        <p:txBody>
          <a:bodyPr/>
          <a:lstStyle/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r>
              <a:rPr lang="de-DE" sz="1600" b="1" spc="10" dirty="0">
                <a:solidFill>
                  <a:srgbClr val="231F20"/>
                </a:solidFill>
                <a:latin typeface="+mn-lt"/>
                <a:cs typeface="HelveticaNeueLTStd-Roman"/>
              </a:rPr>
              <a:t>Christian-Albrechts-Universität zu Kiel</a:t>
            </a:r>
            <a:br>
              <a:rPr lang="de-DE" sz="16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r>
              <a:rPr lang="de-DE" sz="1600" spc="10" dirty="0">
                <a:solidFill>
                  <a:srgbClr val="231F20"/>
                </a:solidFill>
                <a:latin typeface="+mn-lt"/>
                <a:cs typeface="HelveticaNeueLTStd-Roman"/>
              </a:rPr>
              <a:t>einzige Volluniversität in Schleswig-Holstein</a:t>
            </a:r>
            <a:br>
              <a:rPr lang="de-DE" sz="16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endParaRPr lang="de-DE" sz="1600" spc="10" dirty="0">
              <a:solidFill>
                <a:srgbClr val="231F20"/>
              </a:solidFill>
              <a:latin typeface="+mn-lt"/>
              <a:cs typeface="HelveticaNeueLTStd-Roman"/>
            </a:endParaRPr>
          </a:p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r>
              <a:rPr lang="de-DE" sz="1600" b="1" spc="10" dirty="0">
                <a:solidFill>
                  <a:srgbClr val="231F20"/>
                </a:solidFill>
                <a:latin typeface="+mn-lt"/>
                <a:cs typeface="HelveticaNeueLTStd-Roman"/>
              </a:rPr>
              <a:t>GEOMAR Helmholtz-Zentrum für Meeresforschung Kiel</a:t>
            </a:r>
            <a:br>
              <a:rPr lang="de-DE" sz="16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r>
              <a:rPr lang="de-DE" sz="1600" spc="10" dirty="0">
                <a:solidFill>
                  <a:srgbClr val="231F20"/>
                </a:solidFill>
                <a:latin typeface="+mn-lt"/>
                <a:cs typeface="HelveticaNeueLTStd-Roman"/>
              </a:rPr>
              <a:t>eine der weltweit führenden Einrichtungen auf dem Gebiet der Meeresforschung</a:t>
            </a:r>
            <a:br>
              <a:rPr lang="de-DE" sz="16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endParaRPr lang="de-DE" sz="1600" spc="10" dirty="0">
              <a:solidFill>
                <a:srgbClr val="231F20"/>
              </a:solidFill>
              <a:latin typeface="+mn-lt"/>
              <a:cs typeface="HelveticaNeueLTStd-Roman"/>
            </a:endParaRPr>
          </a:p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r>
              <a:rPr lang="de-DE" sz="1600" b="1" spc="10" dirty="0">
                <a:solidFill>
                  <a:srgbClr val="231F20"/>
                </a:solidFill>
                <a:latin typeface="+mn-lt"/>
                <a:cs typeface="HelveticaNeueLTStd-Roman"/>
              </a:rPr>
              <a:t>Stryker Trauma GmbH</a:t>
            </a:r>
            <a:br>
              <a:rPr lang="de-DE" sz="16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r>
              <a:rPr lang="de-DE" sz="1600" spc="10" dirty="0">
                <a:solidFill>
                  <a:srgbClr val="231F20"/>
                </a:solidFill>
                <a:latin typeface="+mn-lt"/>
                <a:cs typeface="HelveticaNeueLTStd-Roman"/>
              </a:rPr>
              <a:t>eines der größten Unternehmen für Medizintechnologie weltweit</a:t>
            </a:r>
            <a:br>
              <a:rPr lang="de-DE" sz="16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endParaRPr lang="de-DE" sz="1600" spc="10" dirty="0">
              <a:solidFill>
                <a:srgbClr val="231F20"/>
              </a:solidFill>
              <a:latin typeface="+mn-lt"/>
              <a:cs typeface="HelveticaNeueLTStd-Roman"/>
            </a:endParaRPr>
          </a:p>
          <a:p>
            <a:pPr marL="436563" marR="999490">
              <a:lnSpc>
                <a:spcPct val="100000"/>
              </a:lnSpc>
              <a:spcAft>
                <a:spcPts val="300"/>
              </a:spcAft>
            </a:pPr>
            <a:r>
              <a:rPr lang="de-DE" sz="1600" b="1" spc="10" dirty="0">
                <a:solidFill>
                  <a:srgbClr val="231F20"/>
                </a:solidFill>
                <a:latin typeface="+mn-lt"/>
                <a:cs typeface="HelveticaNeueLTStd-Roman"/>
              </a:rPr>
              <a:t>Universitätsklinikum Schleswig-Holstein</a:t>
            </a:r>
            <a:br>
              <a:rPr lang="de-DE" sz="16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r>
              <a:rPr lang="de-DE" sz="1600" spc="10" dirty="0">
                <a:solidFill>
                  <a:srgbClr val="231F20"/>
                </a:solidFill>
                <a:latin typeface="+mn-lt"/>
                <a:cs typeface="HelveticaNeueLTStd-Roman"/>
              </a:rPr>
              <a:t>Maximalversorgung und Forschung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05F3F0-D1C1-4994-B0B0-AD38FC3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55E1C88A-E874-45D9-8592-A902661FE5D4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8D1609-C01B-4DEE-8E41-FC8D984F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CF33C-134F-4191-8037-B9CE2D2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11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AB7B017-976C-7D93-BE1D-2F2EF7568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4" r="17959"/>
          <a:stretch/>
        </p:blipFill>
        <p:spPr>
          <a:xfrm>
            <a:off x="5689768" y="1670332"/>
            <a:ext cx="5848381" cy="4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5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299" y="751699"/>
            <a:ext cx="50713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40" dirty="0"/>
              <a:t>PROJEKTTITEL</a:t>
            </a:r>
            <a:endParaRPr lang="en-GB" spc="55" noProof="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876A9D1-28F5-4570-ADD8-D7A649EEA63F}"/>
              </a:ext>
            </a:extLst>
          </p:cNvPr>
          <p:cNvSpPr txBox="1"/>
          <p:nvPr/>
        </p:nvSpPr>
        <p:spPr>
          <a:xfrm>
            <a:off x="503999" y="1344001"/>
            <a:ext cx="7325995" cy="4762299"/>
          </a:xfrm>
          <a:prstGeom prst="rect">
            <a:avLst/>
          </a:prstGeom>
          <a:solidFill>
            <a:srgbClr val="E5EBEF"/>
          </a:solidFill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cs typeface="Helvetica Neue LT Std 75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95D6E725-10DF-4E9E-A54F-BE62852B4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599672"/>
            <a:ext cx="6535756" cy="4264660"/>
          </a:xfrm>
        </p:spPr>
        <p:txBody>
          <a:bodyPr/>
          <a:lstStyle/>
          <a:p>
            <a:pPr marL="0" indent="0">
              <a:buClr>
                <a:srgbClr val="006581"/>
              </a:buClr>
              <a:buNone/>
            </a:pPr>
            <a:r>
              <a:rPr lang="de-DE" b="1" dirty="0"/>
              <a:t>Projektziel</a:t>
            </a:r>
            <a:r>
              <a:rPr lang="de-DE" dirty="0"/>
              <a:t> </a:t>
            </a:r>
          </a:p>
          <a:p>
            <a:pPr marL="0" indent="0">
              <a:buClr>
                <a:srgbClr val="006581"/>
              </a:buClr>
              <a:buNone/>
            </a:pPr>
            <a:r>
              <a:rPr lang="da-DK" dirty="0"/>
              <a:t>Lorem ipsum dolor sit amet, </a:t>
            </a:r>
            <a:endParaRPr lang="de-DE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buClr>
                <a:srgbClr val="006581"/>
              </a:buClr>
              <a:buNone/>
            </a:pPr>
            <a:r>
              <a:rPr lang="de-DE" dirty="0"/>
              <a:t>Projektdauer: Sep 2022 – Aug 2025</a:t>
            </a:r>
          </a:p>
          <a:p>
            <a:pPr marL="0" indent="0">
              <a:buClr>
                <a:srgbClr val="006581"/>
              </a:buClr>
              <a:buNone/>
            </a:pPr>
            <a:r>
              <a:rPr lang="de-DE" dirty="0"/>
              <a:t>Verbundpartner:</a:t>
            </a:r>
          </a:p>
          <a:p>
            <a:pPr lvl="1"/>
            <a:r>
              <a:rPr lang="de-DE" dirty="0"/>
              <a:t>A</a:t>
            </a:r>
          </a:p>
          <a:p>
            <a:pPr lvl="1"/>
            <a:r>
              <a:rPr lang="de-DE" dirty="0"/>
              <a:t>B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F236DE-0277-4A6C-BC4B-C77A43B3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78317290-D54B-4616-A690-CB72B6478BBD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A4F9B1B-C35F-4E44-A248-E3266A36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545AA72-EB25-4C08-BA2E-9A0D70FB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12</a:t>
            </a:fld>
            <a:endParaRPr lang="de-DE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D905593-87C1-10FE-979A-AE3D4885AE46}"/>
              </a:ext>
            </a:extLst>
          </p:cNvPr>
          <p:cNvSpPr txBox="1"/>
          <p:nvPr/>
        </p:nvSpPr>
        <p:spPr>
          <a:xfrm>
            <a:off x="8087995" y="1344000"/>
            <a:ext cx="3267878" cy="4762299"/>
          </a:xfrm>
          <a:prstGeom prst="rect">
            <a:avLst/>
          </a:prstGeom>
          <a:solidFill>
            <a:srgbClr val="E5EBEF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endParaRPr dirty="0"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de-DE" dirty="0">
                <a:cs typeface="Helvetica Neue LT Std 75"/>
              </a:rPr>
              <a:t>Visualisierung</a:t>
            </a:r>
            <a:endParaRPr dirty="0">
              <a:cs typeface="Helvetica Neue LT Std 75"/>
            </a:endParaRPr>
          </a:p>
        </p:txBody>
      </p:sp>
    </p:spTree>
    <p:extLst>
      <p:ext uri="{BB962C8B-B14F-4D97-AF65-F5344CB8AC3E}">
        <p14:creationId xmlns:p14="http://schemas.microsoft.com/office/powerpoint/2010/main" val="337860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D3BC49F-1C57-41D9-B66E-2BC009A00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8380EC9-9A3C-4714-96D5-BC6610EDB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20000"/>
            <a:ext cx="9147175" cy="3271469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7" name="object 9">
            <a:extLst>
              <a:ext uri="{FF2B5EF4-FFF2-40B4-BE49-F238E27FC236}">
                <a16:creationId xmlns:a16="http://schemas.microsoft.com/office/drawing/2014/main" id="{0C9A5EE3-52C3-4632-A6C0-7A8713E1577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9737" y="1991042"/>
            <a:ext cx="2760243" cy="3327399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367D5FFF-92B6-457E-B58F-D2B04021414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8288" y="1991042"/>
            <a:ext cx="2760243" cy="3334077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1A3B3A-3119-4D1D-ABA8-8A55CE34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78A8CFF3-7097-409D-A400-F7469402AE6F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A89A21-B37E-4FF7-82DE-90E7ABB6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44B3B7-2CDE-4707-AAE1-197D4E51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823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299" y="751699"/>
            <a:ext cx="3097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pc="35" noProof="0" dirty="0"/>
              <a:t>Titel hinzufügen</a:t>
            </a:r>
            <a:endParaRPr lang="de-DE" spc="45" noProof="0" dirty="0"/>
          </a:p>
        </p:txBody>
      </p:sp>
      <p:sp>
        <p:nvSpPr>
          <p:cNvPr id="3" name="object 3"/>
          <p:cNvSpPr txBox="1"/>
          <p:nvPr/>
        </p:nvSpPr>
        <p:spPr>
          <a:xfrm>
            <a:off x="503999" y="1344001"/>
            <a:ext cx="5539105" cy="4776011"/>
          </a:xfrm>
          <a:prstGeom prst="rect">
            <a:avLst/>
          </a:prstGeom>
          <a:solidFill>
            <a:srgbClr val="E5EBEF"/>
          </a:solidFill>
        </p:spPr>
        <p:txBody>
          <a:bodyPr vert="horz" wrap="square" lIns="0" tIns="0" rIns="0" bIns="0" rtlCol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defRPr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2FF24FC0-7C11-41AD-9A7D-DF182C92C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20000"/>
            <a:ext cx="4857780" cy="4264660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E2874B2F-EDF5-4E97-9771-7B08A88D0D98}"/>
              </a:ext>
            </a:extLst>
          </p:cNvPr>
          <p:cNvSpPr txBox="1"/>
          <p:nvPr/>
        </p:nvSpPr>
        <p:spPr>
          <a:xfrm>
            <a:off x="6196153" y="1344001"/>
            <a:ext cx="5539105" cy="4776011"/>
          </a:xfrm>
          <a:prstGeom prst="rect">
            <a:avLst/>
          </a:prstGeom>
          <a:solidFill>
            <a:srgbClr val="E5EBEF"/>
          </a:solidFill>
        </p:spPr>
        <p:txBody>
          <a:bodyPr vert="horz" wrap="square" lIns="0" tIns="0" rIns="0" bIns="0" rtlCol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defRPr>
                <a:cs typeface="Times New Roman"/>
              </a:defRPr>
            </a:lvl1pPr>
          </a:lstStyle>
          <a:p>
            <a:endParaRPr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CB22A0-A365-4DE2-932E-0F742F73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5B524CB0-5048-449E-81B4-3E386E9E2701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F676C3-99A5-4CB7-B0B2-FC432A56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7C00CE-D17B-483F-8915-78EDF55E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14</a:t>
            </a:fld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414351" y="1620000"/>
            <a:ext cx="3505200" cy="1406579"/>
            <a:chOff x="6975741" y="1129233"/>
            <a:chExt cx="3859529" cy="1548765"/>
          </a:xfrm>
        </p:grpSpPr>
        <p:sp>
          <p:nvSpPr>
            <p:cNvPr id="4" name="object 4"/>
            <p:cNvSpPr/>
            <p:nvPr/>
          </p:nvSpPr>
          <p:spPr>
            <a:xfrm>
              <a:off x="8517230" y="2241105"/>
              <a:ext cx="347980" cy="396240"/>
            </a:xfrm>
            <a:custGeom>
              <a:avLst/>
              <a:gdLst/>
              <a:ahLst/>
              <a:cxnLst/>
              <a:rect l="l" t="t" r="r" b="b"/>
              <a:pathLst>
                <a:path w="347979" h="396239">
                  <a:moveTo>
                    <a:pt x="347738" y="0"/>
                  </a:moveTo>
                  <a:lnTo>
                    <a:pt x="0" y="0"/>
                  </a:lnTo>
                  <a:lnTo>
                    <a:pt x="0" y="85090"/>
                  </a:lnTo>
                  <a:lnTo>
                    <a:pt x="121577" y="85090"/>
                  </a:lnTo>
                  <a:lnTo>
                    <a:pt x="121577" y="396240"/>
                  </a:lnTo>
                  <a:lnTo>
                    <a:pt x="225031" y="396240"/>
                  </a:lnTo>
                  <a:lnTo>
                    <a:pt x="225031" y="85090"/>
                  </a:lnTo>
                  <a:lnTo>
                    <a:pt x="347738" y="85090"/>
                  </a:lnTo>
                  <a:lnTo>
                    <a:pt x="347738" y="0"/>
                  </a:lnTo>
                  <a:close/>
                </a:path>
              </a:pathLst>
            </a:custGeom>
            <a:solidFill>
              <a:srgbClr val="005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17230" y="1756447"/>
              <a:ext cx="348615" cy="396240"/>
            </a:xfrm>
            <a:custGeom>
              <a:avLst/>
              <a:gdLst/>
              <a:ahLst/>
              <a:cxnLst/>
              <a:rect l="l" t="t" r="r" b="b"/>
              <a:pathLst>
                <a:path w="348615" h="396239">
                  <a:moveTo>
                    <a:pt x="348145" y="0"/>
                  </a:moveTo>
                  <a:lnTo>
                    <a:pt x="244729" y="0"/>
                  </a:lnTo>
                  <a:lnTo>
                    <a:pt x="244729" y="161290"/>
                  </a:lnTo>
                  <a:lnTo>
                    <a:pt x="103441" y="161290"/>
                  </a:lnTo>
                  <a:lnTo>
                    <a:pt x="103441" y="0"/>
                  </a:lnTo>
                  <a:lnTo>
                    <a:pt x="0" y="0"/>
                  </a:lnTo>
                  <a:lnTo>
                    <a:pt x="0" y="161290"/>
                  </a:lnTo>
                  <a:lnTo>
                    <a:pt x="0" y="243840"/>
                  </a:lnTo>
                  <a:lnTo>
                    <a:pt x="0" y="396240"/>
                  </a:lnTo>
                  <a:lnTo>
                    <a:pt x="103441" y="396240"/>
                  </a:lnTo>
                  <a:lnTo>
                    <a:pt x="103441" y="243840"/>
                  </a:lnTo>
                  <a:lnTo>
                    <a:pt x="244729" y="243840"/>
                  </a:lnTo>
                  <a:lnTo>
                    <a:pt x="244729" y="396240"/>
                  </a:lnTo>
                  <a:lnTo>
                    <a:pt x="348145" y="396240"/>
                  </a:lnTo>
                  <a:lnTo>
                    <a:pt x="348145" y="243840"/>
                  </a:lnTo>
                  <a:lnTo>
                    <a:pt x="348145" y="161290"/>
                  </a:lnTo>
                  <a:lnTo>
                    <a:pt x="348145" y="0"/>
                  </a:lnTo>
                  <a:close/>
                </a:path>
              </a:pathLst>
            </a:custGeom>
            <a:solidFill>
              <a:srgbClr val="00A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17242" y="1272044"/>
              <a:ext cx="736600" cy="396875"/>
            </a:xfrm>
            <a:custGeom>
              <a:avLst/>
              <a:gdLst/>
              <a:ahLst/>
              <a:cxnLst/>
              <a:rect l="l" t="t" r="r" b="b"/>
              <a:pathLst>
                <a:path w="736600" h="396875">
                  <a:moveTo>
                    <a:pt x="348183" y="286004"/>
                  </a:moveTo>
                  <a:lnTo>
                    <a:pt x="335940" y="234721"/>
                  </a:lnTo>
                  <a:lnTo>
                    <a:pt x="300634" y="198272"/>
                  </a:lnTo>
                  <a:lnTo>
                    <a:pt x="266801" y="185966"/>
                  </a:lnTo>
                  <a:lnTo>
                    <a:pt x="281800" y="180822"/>
                  </a:lnTo>
                  <a:lnTo>
                    <a:pt x="295135" y="173824"/>
                  </a:lnTo>
                  <a:lnTo>
                    <a:pt x="306806" y="164985"/>
                  </a:lnTo>
                  <a:lnTo>
                    <a:pt x="313626" y="157721"/>
                  </a:lnTo>
                  <a:lnTo>
                    <a:pt x="316839" y="154305"/>
                  </a:lnTo>
                  <a:lnTo>
                    <a:pt x="324853" y="142240"/>
                  </a:lnTo>
                  <a:lnTo>
                    <a:pt x="330593" y="129171"/>
                  </a:lnTo>
                  <a:lnTo>
                    <a:pt x="334048" y="115100"/>
                  </a:lnTo>
                  <a:lnTo>
                    <a:pt x="335203" y="100037"/>
                  </a:lnTo>
                  <a:lnTo>
                    <a:pt x="334073" y="85280"/>
                  </a:lnTo>
                  <a:lnTo>
                    <a:pt x="332968" y="80835"/>
                  </a:lnTo>
                  <a:lnTo>
                    <a:pt x="330669" y="71501"/>
                  </a:lnTo>
                  <a:lnTo>
                    <a:pt x="307124" y="36271"/>
                  </a:lnTo>
                  <a:lnTo>
                    <a:pt x="265950" y="12153"/>
                  </a:lnTo>
                  <a:lnTo>
                    <a:pt x="241350" y="5346"/>
                  </a:lnTo>
                  <a:lnTo>
                    <a:pt x="241350" y="273024"/>
                  </a:lnTo>
                  <a:lnTo>
                    <a:pt x="240360" y="282625"/>
                  </a:lnTo>
                  <a:lnTo>
                    <a:pt x="206870" y="313156"/>
                  </a:lnTo>
                  <a:lnTo>
                    <a:pt x="182575" y="315976"/>
                  </a:lnTo>
                  <a:lnTo>
                    <a:pt x="103441" y="315976"/>
                  </a:lnTo>
                  <a:lnTo>
                    <a:pt x="103441" y="232879"/>
                  </a:lnTo>
                  <a:lnTo>
                    <a:pt x="182575" y="232879"/>
                  </a:lnTo>
                  <a:lnTo>
                    <a:pt x="225539" y="243344"/>
                  </a:lnTo>
                  <a:lnTo>
                    <a:pt x="241350" y="273024"/>
                  </a:lnTo>
                  <a:lnTo>
                    <a:pt x="241350" y="5346"/>
                  </a:lnTo>
                  <a:lnTo>
                    <a:pt x="229984" y="3035"/>
                  </a:lnTo>
                  <a:lnTo>
                    <a:pt x="228917" y="2921"/>
                  </a:lnTo>
                  <a:lnTo>
                    <a:pt x="228917" y="118148"/>
                  </a:lnTo>
                  <a:lnTo>
                    <a:pt x="228130" y="126961"/>
                  </a:lnTo>
                  <a:lnTo>
                    <a:pt x="201790" y="155105"/>
                  </a:lnTo>
                  <a:lnTo>
                    <a:pt x="182575" y="157721"/>
                  </a:lnTo>
                  <a:lnTo>
                    <a:pt x="103441" y="157721"/>
                  </a:lnTo>
                  <a:lnTo>
                    <a:pt x="103441" y="80835"/>
                  </a:lnTo>
                  <a:lnTo>
                    <a:pt x="182575" y="80835"/>
                  </a:lnTo>
                  <a:lnTo>
                    <a:pt x="221919" y="95618"/>
                  </a:lnTo>
                  <a:lnTo>
                    <a:pt x="228917" y="118148"/>
                  </a:lnTo>
                  <a:lnTo>
                    <a:pt x="228917" y="2921"/>
                  </a:lnTo>
                  <a:lnTo>
                    <a:pt x="209816" y="762"/>
                  </a:lnTo>
                  <a:lnTo>
                    <a:pt x="188226" y="0"/>
                  </a:lnTo>
                  <a:lnTo>
                    <a:pt x="0" y="0"/>
                  </a:lnTo>
                  <a:lnTo>
                    <a:pt x="0" y="396252"/>
                  </a:lnTo>
                  <a:lnTo>
                    <a:pt x="195567" y="396252"/>
                  </a:lnTo>
                  <a:lnTo>
                    <a:pt x="238937" y="392925"/>
                  </a:lnTo>
                  <a:lnTo>
                    <a:pt x="276402" y="382955"/>
                  </a:lnTo>
                  <a:lnTo>
                    <a:pt x="319214" y="356362"/>
                  </a:lnTo>
                  <a:lnTo>
                    <a:pt x="343509" y="317322"/>
                  </a:lnTo>
                  <a:lnTo>
                    <a:pt x="347014" y="302183"/>
                  </a:lnTo>
                  <a:lnTo>
                    <a:pt x="348183" y="286004"/>
                  </a:lnTo>
                  <a:close/>
                </a:path>
                <a:path w="736600" h="396875">
                  <a:moveTo>
                    <a:pt x="736028" y="308610"/>
                  </a:moveTo>
                  <a:lnTo>
                    <a:pt x="536092" y="308610"/>
                  </a:lnTo>
                  <a:lnTo>
                    <a:pt x="536092" y="0"/>
                  </a:lnTo>
                  <a:lnTo>
                    <a:pt x="432663" y="0"/>
                  </a:lnTo>
                  <a:lnTo>
                    <a:pt x="432663" y="308610"/>
                  </a:lnTo>
                  <a:lnTo>
                    <a:pt x="432663" y="396240"/>
                  </a:lnTo>
                  <a:lnTo>
                    <a:pt x="736028" y="396240"/>
                  </a:lnTo>
                  <a:lnTo>
                    <a:pt x="736028" y="308610"/>
                  </a:lnTo>
                  <a:close/>
                </a:path>
              </a:pathLst>
            </a:custGeom>
            <a:solidFill>
              <a:srgbClr val="00A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49906" y="2240838"/>
              <a:ext cx="305435" cy="396240"/>
            </a:xfrm>
            <a:custGeom>
              <a:avLst/>
              <a:gdLst/>
              <a:ahLst/>
              <a:cxnLst/>
              <a:rect l="l" t="t" r="r" b="b"/>
              <a:pathLst>
                <a:path w="305434" h="396239">
                  <a:moveTo>
                    <a:pt x="304876" y="313690"/>
                  </a:moveTo>
                  <a:lnTo>
                    <a:pt x="103428" y="313690"/>
                  </a:lnTo>
                  <a:lnTo>
                    <a:pt x="103428" y="238760"/>
                  </a:lnTo>
                  <a:lnTo>
                    <a:pt x="278879" y="238760"/>
                  </a:lnTo>
                  <a:lnTo>
                    <a:pt x="278879" y="156210"/>
                  </a:lnTo>
                  <a:lnTo>
                    <a:pt x="103428" y="156210"/>
                  </a:lnTo>
                  <a:lnTo>
                    <a:pt x="103428" y="82550"/>
                  </a:lnTo>
                  <a:lnTo>
                    <a:pt x="299237" y="82550"/>
                  </a:lnTo>
                  <a:lnTo>
                    <a:pt x="299237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56210"/>
                  </a:lnTo>
                  <a:lnTo>
                    <a:pt x="0" y="238760"/>
                  </a:lnTo>
                  <a:lnTo>
                    <a:pt x="0" y="313690"/>
                  </a:lnTo>
                  <a:lnTo>
                    <a:pt x="0" y="396240"/>
                  </a:lnTo>
                  <a:lnTo>
                    <a:pt x="304876" y="396240"/>
                  </a:lnTo>
                  <a:lnTo>
                    <a:pt x="304876" y="313690"/>
                  </a:lnTo>
                  <a:close/>
                </a:path>
              </a:pathLst>
            </a:custGeom>
            <a:solidFill>
              <a:srgbClr val="005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49906" y="1756447"/>
              <a:ext cx="305435" cy="396240"/>
            </a:xfrm>
            <a:custGeom>
              <a:avLst/>
              <a:gdLst/>
              <a:ahLst/>
              <a:cxnLst/>
              <a:rect l="l" t="t" r="r" b="b"/>
              <a:pathLst>
                <a:path w="305434" h="396239">
                  <a:moveTo>
                    <a:pt x="304876" y="313690"/>
                  </a:moveTo>
                  <a:lnTo>
                    <a:pt x="103428" y="313690"/>
                  </a:lnTo>
                  <a:lnTo>
                    <a:pt x="103428" y="238760"/>
                  </a:lnTo>
                  <a:lnTo>
                    <a:pt x="278879" y="238760"/>
                  </a:lnTo>
                  <a:lnTo>
                    <a:pt x="278879" y="156210"/>
                  </a:lnTo>
                  <a:lnTo>
                    <a:pt x="103428" y="156210"/>
                  </a:lnTo>
                  <a:lnTo>
                    <a:pt x="103428" y="82550"/>
                  </a:lnTo>
                  <a:lnTo>
                    <a:pt x="299237" y="82550"/>
                  </a:lnTo>
                  <a:lnTo>
                    <a:pt x="299237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56210"/>
                  </a:lnTo>
                  <a:lnTo>
                    <a:pt x="0" y="238760"/>
                  </a:lnTo>
                  <a:lnTo>
                    <a:pt x="0" y="313690"/>
                  </a:lnTo>
                  <a:lnTo>
                    <a:pt x="0" y="396240"/>
                  </a:lnTo>
                  <a:lnTo>
                    <a:pt x="304876" y="396240"/>
                  </a:lnTo>
                  <a:lnTo>
                    <a:pt x="304876" y="313690"/>
                  </a:lnTo>
                  <a:close/>
                </a:path>
              </a:pathLst>
            </a:custGeom>
            <a:solidFill>
              <a:srgbClr val="00A9A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9786125" y="1272044"/>
              <a:ext cx="305435" cy="396240"/>
            </a:xfrm>
            <a:custGeom>
              <a:avLst/>
              <a:gdLst/>
              <a:ahLst/>
              <a:cxnLst/>
              <a:rect l="l" t="t" r="r" b="b"/>
              <a:pathLst>
                <a:path w="305434" h="396239">
                  <a:moveTo>
                    <a:pt x="304876" y="313690"/>
                  </a:moveTo>
                  <a:lnTo>
                    <a:pt x="103441" y="313690"/>
                  </a:lnTo>
                  <a:lnTo>
                    <a:pt x="103441" y="238760"/>
                  </a:lnTo>
                  <a:lnTo>
                    <a:pt x="278879" y="238760"/>
                  </a:lnTo>
                  <a:lnTo>
                    <a:pt x="278879" y="156210"/>
                  </a:lnTo>
                  <a:lnTo>
                    <a:pt x="103441" y="156210"/>
                  </a:lnTo>
                  <a:lnTo>
                    <a:pt x="103441" y="82550"/>
                  </a:lnTo>
                  <a:lnTo>
                    <a:pt x="299237" y="82550"/>
                  </a:lnTo>
                  <a:lnTo>
                    <a:pt x="299237" y="0"/>
                  </a:lnTo>
                  <a:lnTo>
                    <a:pt x="0" y="0"/>
                  </a:lnTo>
                  <a:lnTo>
                    <a:pt x="0" y="82550"/>
                  </a:lnTo>
                  <a:lnTo>
                    <a:pt x="0" y="156210"/>
                  </a:lnTo>
                  <a:lnTo>
                    <a:pt x="0" y="238760"/>
                  </a:lnTo>
                  <a:lnTo>
                    <a:pt x="0" y="313690"/>
                  </a:lnTo>
                  <a:lnTo>
                    <a:pt x="0" y="396240"/>
                  </a:lnTo>
                  <a:lnTo>
                    <a:pt x="304876" y="396240"/>
                  </a:lnTo>
                  <a:lnTo>
                    <a:pt x="304876" y="313690"/>
                  </a:lnTo>
                  <a:close/>
                </a:path>
              </a:pathLst>
            </a:custGeom>
            <a:solidFill>
              <a:srgbClr val="00A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86125" y="2240838"/>
              <a:ext cx="348615" cy="396240"/>
            </a:xfrm>
            <a:custGeom>
              <a:avLst/>
              <a:gdLst/>
              <a:ahLst/>
              <a:cxnLst/>
              <a:rect l="l" t="t" r="r" b="b"/>
              <a:pathLst>
                <a:path w="348615" h="396239">
                  <a:moveTo>
                    <a:pt x="348145" y="0"/>
                  </a:moveTo>
                  <a:lnTo>
                    <a:pt x="244729" y="0"/>
                  </a:lnTo>
                  <a:lnTo>
                    <a:pt x="244729" y="161290"/>
                  </a:lnTo>
                  <a:lnTo>
                    <a:pt x="103441" y="161290"/>
                  </a:lnTo>
                  <a:lnTo>
                    <a:pt x="103441" y="0"/>
                  </a:lnTo>
                  <a:lnTo>
                    <a:pt x="0" y="0"/>
                  </a:lnTo>
                  <a:lnTo>
                    <a:pt x="0" y="161290"/>
                  </a:lnTo>
                  <a:lnTo>
                    <a:pt x="0" y="243840"/>
                  </a:lnTo>
                  <a:lnTo>
                    <a:pt x="0" y="396240"/>
                  </a:lnTo>
                  <a:lnTo>
                    <a:pt x="103441" y="396240"/>
                  </a:lnTo>
                  <a:lnTo>
                    <a:pt x="103441" y="243840"/>
                  </a:lnTo>
                  <a:lnTo>
                    <a:pt x="244729" y="243840"/>
                  </a:lnTo>
                  <a:lnTo>
                    <a:pt x="244729" y="396240"/>
                  </a:lnTo>
                  <a:lnTo>
                    <a:pt x="348145" y="396240"/>
                  </a:lnTo>
                  <a:lnTo>
                    <a:pt x="348145" y="243840"/>
                  </a:lnTo>
                  <a:lnTo>
                    <a:pt x="348145" y="161290"/>
                  </a:lnTo>
                  <a:lnTo>
                    <a:pt x="348145" y="0"/>
                  </a:lnTo>
                  <a:close/>
                </a:path>
              </a:pathLst>
            </a:custGeom>
            <a:solidFill>
              <a:srgbClr val="005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86125" y="1756447"/>
              <a:ext cx="309245" cy="396240"/>
            </a:xfrm>
            <a:custGeom>
              <a:avLst/>
              <a:gdLst/>
              <a:ahLst/>
              <a:cxnLst/>
              <a:rect l="l" t="t" r="r" b="b"/>
              <a:pathLst>
                <a:path w="309245" h="396239">
                  <a:moveTo>
                    <a:pt x="308711" y="308610"/>
                  </a:moveTo>
                  <a:lnTo>
                    <a:pt x="103441" y="308610"/>
                  </a:lnTo>
                  <a:lnTo>
                    <a:pt x="103441" y="0"/>
                  </a:lnTo>
                  <a:lnTo>
                    <a:pt x="0" y="0"/>
                  </a:lnTo>
                  <a:lnTo>
                    <a:pt x="0" y="308610"/>
                  </a:lnTo>
                  <a:lnTo>
                    <a:pt x="0" y="396240"/>
                  </a:lnTo>
                  <a:lnTo>
                    <a:pt x="308711" y="396240"/>
                  </a:lnTo>
                  <a:lnTo>
                    <a:pt x="308711" y="308610"/>
                  </a:lnTo>
                  <a:close/>
                </a:path>
              </a:pathLst>
            </a:custGeom>
            <a:solidFill>
              <a:srgbClr val="00A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41460" y="1272043"/>
              <a:ext cx="360045" cy="403860"/>
            </a:xfrm>
            <a:custGeom>
              <a:avLst/>
              <a:gdLst/>
              <a:ahLst/>
              <a:cxnLst/>
              <a:rect l="l" t="t" r="r" b="b"/>
              <a:pathLst>
                <a:path w="360045" h="403860">
                  <a:moveTo>
                    <a:pt x="359498" y="0"/>
                  </a:moveTo>
                  <a:lnTo>
                    <a:pt x="256070" y="0"/>
                  </a:lnTo>
                  <a:lnTo>
                    <a:pt x="256070" y="232879"/>
                  </a:lnTo>
                  <a:lnTo>
                    <a:pt x="254775" y="250849"/>
                  </a:lnTo>
                  <a:lnTo>
                    <a:pt x="235419" y="293090"/>
                  </a:lnTo>
                  <a:lnTo>
                    <a:pt x="197318" y="314011"/>
                  </a:lnTo>
                  <a:lnTo>
                    <a:pt x="181444" y="315404"/>
                  </a:lnTo>
                  <a:lnTo>
                    <a:pt x="165223" y="313994"/>
                  </a:lnTo>
                  <a:lnTo>
                    <a:pt x="125475" y="292798"/>
                  </a:lnTo>
                  <a:lnTo>
                    <a:pt x="104818" y="250618"/>
                  </a:lnTo>
                  <a:lnTo>
                    <a:pt x="103441" y="232879"/>
                  </a:lnTo>
                  <a:lnTo>
                    <a:pt x="103441" y="0"/>
                  </a:lnTo>
                  <a:lnTo>
                    <a:pt x="0" y="0"/>
                  </a:lnTo>
                  <a:lnTo>
                    <a:pt x="0" y="232879"/>
                  </a:lnTo>
                  <a:lnTo>
                    <a:pt x="1393" y="257804"/>
                  </a:lnTo>
                  <a:lnTo>
                    <a:pt x="12553" y="302885"/>
                  </a:lnTo>
                  <a:lnTo>
                    <a:pt x="34651" y="341287"/>
                  </a:lnTo>
                  <a:lnTo>
                    <a:pt x="66316" y="371100"/>
                  </a:lnTo>
                  <a:lnTo>
                    <a:pt x="106960" y="391814"/>
                  </a:lnTo>
                  <a:lnTo>
                    <a:pt x="154575" y="402273"/>
                  </a:lnTo>
                  <a:lnTo>
                    <a:pt x="180873" y="403580"/>
                  </a:lnTo>
                  <a:lnTo>
                    <a:pt x="207141" y="402273"/>
                  </a:lnTo>
                  <a:lnTo>
                    <a:pt x="254487" y="391814"/>
                  </a:lnTo>
                  <a:lnTo>
                    <a:pt x="294602" y="371100"/>
                  </a:lnTo>
                  <a:lnTo>
                    <a:pt x="325679" y="341287"/>
                  </a:lnTo>
                  <a:lnTo>
                    <a:pt x="347245" y="302885"/>
                  </a:lnTo>
                  <a:lnTo>
                    <a:pt x="358137" y="257804"/>
                  </a:lnTo>
                  <a:lnTo>
                    <a:pt x="359498" y="232879"/>
                  </a:lnTo>
                  <a:lnTo>
                    <a:pt x="359498" y="0"/>
                  </a:lnTo>
                  <a:close/>
                </a:path>
              </a:pathLst>
            </a:custGeom>
            <a:solidFill>
              <a:srgbClr val="00A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34958" y="2234598"/>
              <a:ext cx="372745" cy="410209"/>
            </a:xfrm>
            <a:custGeom>
              <a:avLst/>
              <a:gdLst/>
              <a:ahLst/>
              <a:cxnLst/>
              <a:rect l="l" t="t" r="r" b="b"/>
              <a:pathLst>
                <a:path w="372745" h="410210">
                  <a:moveTo>
                    <a:pt x="211975" y="0"/>
                  </a:moveTo>
                  <a:lnTo>
                    <a:pt x="154943" y="6651"/>
                  </a:lnTo>
                  <a:lnTo>
                    <a:pt x="103720" y="26581"/>
                  </a:lnTo>
                  <a:lnTo>
                    <a:pt x="60561" y="58099"/>
                  </a:lnTo>
                  <a:lnTo>
                    <a:pt x="27698" y="99504"/>
                  </a:lnTo>
                  <a:lnTo>
                    <a:pt x="6929" y="148677"/>
                  </a:lnTo>
                  <a:lnTo>
                    <a:pt x="0" y="203517"/>
                  </a:lnTo>
                  <a:lnTo>
                    <a:pt x="1695" y="231918"/>
                  </a:lnTo>
                  <a:lnTo>
                    <a:pt x="15259" y="284482"/>
                  </a:lnTo>
                  <a:lnTo>
                    <a:pt x="41962" y="330868"/>
                  </a:lnTo>
                  <a:lnTo>
                    <a:pt x="79273" y="367889"/>
                  </a:lnTo>
                  <a:lnTo>
                    <a:pt x="126199" y="394564"/>
                  </a:lnTo>
                  <a:lnTo>
                    <a:pt x="179317" y="408131"/>
                  </a:lnTo>
                  <a:lnTo>
                    <a:pt x="208000" y="409829"/>
                  </a:lnTo>
                  <a:lnTo>
                    <a:pt x="229819" y="408572"/>
                  </a:lnTo>
                  <a:lnTo>
                    <a:pt x="273776" y="398529"/>
                  </a:lnTo>
                  <a:lnTo>
                    <a:pt x="317334" y="378851"/>
                  </a:lnTo>
                  <a:lnTo>
                    <a:pt x="355629" y="351854"/>
                  </a:lnTo>
                  <a:lnTo>
                    <a:pt x="372503" y="335762"/>
                  </a:lnTo>
                  <a:lnTo>
                    <a:pt x="312026" y="270776"/>
                  </a:lnTo>
                  <a:lnTo>
                    <a:pt x="301211" y="280950"/>
                  </a:lnTo>
                  <a:lnTo>
                    <a:pt x="289688" y="289996"/>
                  </a:lnTo>
                  <a:lnTo>
                    <a:pt x="251392" y="310127"/>
                  </a:lnTo>
                  <a:lnTo>
                    <a:pt x="213664" y="317119"/>
                  </a:lnTo>
                  <a:lnTo>
                    <a:pt x="199019" y="316183"/>
                  </a:lnTo>
                  <a:lnTo>
                    <a:pt x="159118" y="302145"/>
                  </a:lnTo>
                  <a:lnTo>
                    <a:pt x="128109" y="273315"/>
                  </a:lnTo>
                  <a:lnTo>
                    <a:pt x="109794" y="233114"/>
                  </a:lnTo>
                  <a:lnTo>
                    <a:pt x="106260" y="202374"/>
                  </a:lnTo>
                  <a:lnTo>
                    <a:pt x="107144" y="186637"/>
                  </a:lnTo>
                  <a:lnTo>
                    <a:pt x="120395" y="143865"/>
                  </a:lnTo>
                  <a:lnTo>
                    <a:pt x="147469" y="110798"/>
                  </a:lnTo>
                  <a:lnTo>
                    <a:pt x="185048" y="91387"/>
                  </a:lnTo>
                  <a:lnTo>
                    <a:pt x="213664" y="87642"/>
                  </a:lnTo>
                  <a:lnTo>
                    <a:pt x="226701" y="88539"/>
                  </a:lnTo>
                  <a:lnTo>
                    <a:pt x="266230" y="102057"/>
                  </a:lnTo>
                  <a:lnTo>
                    <a:pt x="301952" y="129232"/>
                  </a:lnTo>
                  <a:lnTo>
                    <a:pt x="312026" y="140766"/>
                  </a:lnTo>
                  <a:lnTo>
                    <a:pt x="371944" y="68402"/>
                  </a:lnTo>
                  <a:lnTo>
                    <a:pt x="338721" y="40074"/>
                  </a:lnTo>
                  <a:lnTo>
                    <a:pt x="299021" y="18376"/>
                  </a:lnTo>
                  <a:lnTo>
                    <a:pt x="255774" y="4606"/>
                  </a:lnTo>
                  <a:lnTo>
                    <a:pt x="233941" y="1153"/>
                  </a:lnTo>
                  <a:lnTo>
                    <a:pt x="211975" y="0"/>
                  </a:lnTo>
                  <a:close/>
                </a:path>
              </a:pathLst>
            </a:custGeom>
            <a:solidFill>
              <a:srgbClr val="005B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99918" y="1756435"/>
              <a:ext cx="1534795" cy="396875"/>
            </a:xfrm>
            <a:custGeom>
              <a:avLst/>
              <a:gdLst/>
              <a:ahLst/>
              <a:cxnLst/>
              <a:rect l="l" t="t" r="r" b="b"/>
              <a:pathLst>
                <a:path w="1534795" h="396875">
                  <a:moveTo>
                    <a:pt x="442582" y="396252"/>
                  </a:moveTo>
                  <a:lnTo>
                    <a:pt x="413181" y="326148"/>
                  </a:lnTo>
                  <a:lnTo>
                    <a:pt x="379996" y="247015"/>
                  </a:lnTo>
                  <a:lnTo>
                    <a:pt x="320738" y="105714"/>
                  </a:lnTo>
                  <a:lnTo>
                    <a:pt x="276402" y="0"/>
                  </a:lnTo>
                  <a:lnTo>
                    <a:pt x="274688" y="0"/>
                  </a:lnTo>
                  <a:lnTo>
                    <a:pt x="274688" y="247015"/>
                  </a:lnTo>
                  <a:lnTo>
                    <a:pt x="165049" y="247015"/>
                  </a:lnTo>
                  <a:lnTo>
                    <a:pt x="220446" y="105714"/>
                  </a:lnTo>
                  <a:lnTo>
                    <a:pt x="274688" y="247015"/>
                  </a:lnTo>
                  <a:lnTo>
                    <a:pt x="274688" y="0"/>
                  </a:lnTo>
                  <a:lnTo>
                    <a:pt x="170129" y="0"/>
                  </a:lnTo>
                  <a:lnTo>
                    <a:pt x="0" y="396252"/>
                  </a:lnTo>
                  <a:lnTo>
                    <a:pt x="106248" y="396252"/>
                  </a:lnTo>
                  <a:lnTo>
                    <a:pt x="133959" y="326148"/>
                  </a:lnTo>
                  <a:lnTo>
                    <a:pt x="305231" y="326148"/>
                  </a:lnTo>
                  <a:lnTo>
                    <a:pt x="332346" y="396252"/>
                  </a:lnTo>
                  <a:lnTo>
                    <a:pt x="442582" y="396252"/>
                  </a:lnTo>
                  <a:close/>
                </a:path>
                <a:path w="1534795" h="396875">
                  <a:moveTo>
                    <a:pt x="1128458" y="266"/>
                  </a:moveTo>
                  <a:lnTo>
                    <a:pt x="786079" y="266"/>
                  </a:lnTo>
                  <a:lnTo>
                    <a:pt x="786079" y="85356"/>
                  </a:lnTo>
                  <a:lnTo>
                    <a:pt x="904976" y="85356"/>
                  </a:lnTo>
                  <a:lnTo>
                    <a:pt x="904976" y="396506"/>
                  </a:lnTo>
                  <a:lnTo>
                    <a:pt x="1008430" y="396506"/>
                  </a:lnTo>
                  <a:lnTo>
                    <a:pt x="1008430" y="85356"/>
                  </a:lnTo>
                  <a:lnTo>
                    <a:pt x="1128458" y="85356"/>
                  </a:lnTo>
                  <a:lnTo>
                    <a:pt x="1128458" y="266"/>
                  </a:lnTo>
                  <a:close/>
                </a:path>
                <a:path w="1534795" h="396875">
                  <a:moveTo>
                    <a:pt x="1534782" y="12"/>
                  </a:moveTo>
                  <a:lnTo>
                    <a:pt x="1431328" y="12"/>
                  </a:lnTo>
                  <a:lnTo>
                    <a:pt x="1431328" y="161302"/>
                  </a:lnTo>
                  <a:lnTo>
                    <a:pt x="1290053" y="161302"/>
                  </a:lnTo>
                  <a:lnTo>
                    <a:pt x="1290053" y="12"/>
                  </a:lnTo>
                  <a:lnTo>
                    <a:pt x="1186611" y="12"/>
                  </a:lnTo>
                  <a:lnTo>
                    <a:pt x="1186611" y="161302"/>
                  </a:lnTo>
                  <a:lnTo>
                    <a:pt x="1186611" y="243852"/>
                  </a:lnTo>
                  <a:lnTo>
                    <a:pt x="1186611" y="396252"/>
                  </a:lnTo>
                  <a:lnTo>
                    <a:pt x="1290053" y="396252"/>
                  </a:lnTo>
                  <a:lnTo>
                    <a:pt x="1290053" y="243852"/>
                  </a:lnTo>
                  <a:lnTo>
                    <a:pt x="1431328" y="243852"/>
                  </a:lnTo>
                  <a:lnTo>
                    <a:pt x="1431328" y="396252"/>
                  </a:lnTo>
                  <a:lnTo>
                    <a:pt x="1534782" y="396252"/>
                  </a:lnTo>
                  <a:lnTo>
                    <a:pt x="1534782" y="243852"/>
                  </a:lnTo>
                  <a:lnTo>
                    <a:pt x="1534782" y="161302"/>
                  </a:lnTo>
                  <a:lnTo>
                    <a:pt x="1534782" y="12"/>
                  </a:lnTo>
                  <a:close/>
                </a:path>
              </a:pathLst>
            </a:custGeom>
            <a:solidFill>
              <a:srgbClr val="00A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5741" y="1129233"/>
              <a:ext cx="1282014" cy="154842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360615" y="1620000"/>
            <a:ext cx="6678986" cy="161839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de-DE" sz="2400" spc="30" dirty="0">
                <a:solidFill>
                  <a:srgbClr val="006581"/>
                </a:solidFill>
                <a:cs typeface="Helvetica Neue LT Std 75"/>
              </a:rPr>
              <a:t>das </a:t>
            </a:r>
            <a:r>
              <a:rPr lang="de-DE" sz="2400" spc="40" dirty="0">
                <a:solidFill>
                  <a:srgbClr val="006581"/>
                </a:solidFill>
                <a:cs typeface="Helvetica Neue LT Std 75"/>
              </a:rPr>
              <a:t>Bündnis </a:t>
            </a:r>
            <a:r>
              <a:rPr sz="2400" spc="30" dirty="0">
                <a:solidFill>
                  <a:srgbClr val="006581"/>
                </a:solidFill>
                <a:cs typeface="Helvetica Neue LT Std 75"/>
              </a:rPr>
              <a:t>für</a:t>
            </a:r>
            <a:r>
              <a:rPr sz="2400" spc="90" dirty="0">
                <a:solidFill>
                  <a:srgbClr val="006581"/>
                </a:solidFill>
                <a:cs typeface="Helvetica Neue LT Std 75"/>
              </a:rPr>
              <a:t> </a:t>
            </a:r>
            <a:r>
              <a:rPr sz="2400" spc="30" dirty="0">
                <a:solidFill>
                  <a:srgbClr val="006581"/>
                </a:solidFill>
                <a:cs typeface="Helvetica Neue LT Std 75"/>
              </a:rPr>
              <a:t>innovative</a:t>
            </a:r>
            <a:r>
              <a:rPr sz="2400" spc="95" dirty="0">
                <a:solidFill>
                  <a:srgbClr val="006581"/>
                </a:solidFill>
                <a:cs typeface="Helvetica Neue LT Std 75"/>
              </a:rPr>
              <a:t> </a:t>
            </a:r>
            <a:r>
              <a:rPr lang="de-DE" sz="2400" spc="40" dirty="0">
                <a:solidFill>
                  <a:srgbClr val="006581"/>
                </a:solidFill>
                <a:cs typeface="Helvetica Neue LT Std 75"/>
              </a:rPr>
              <a:t>Gesundheitstechnologien </a:t>
            </a:r>
            <a:r>
              <a:rPr sz="2400" spc="-540" dirty="0">
                <a:solidFill>
                  <a:srgbClr val="006581"/>
                </a:solidFill>
                <a:cs typeface="Helvetica Neue LT Std 75"/>
              </a:rPr>
              <a:t> </a:t>
            </a:r>
            <a:r>
              <a:rPr sz="2400" spc="30" dirty="0">
                <a:solidFill>
                  <a:srgbClr val="006581"/>
                </a:solidFill>
                <a:cs typeface="Helvetica Neue LT Std 75"/>
              </a:rPr>
              <a:t>aus</a:t>
            </a:r>
            <a:r>
              <a:rPr sz="2400" spc="75" dirty="0">
                <a:solidFill>
                  <a:srgbClr val="006581"/>
                </a:solidFill>
                <a:cs typeface="Helvetica Neue LT Std 75"/>
              </a:rPr>
              <a:t> </a:t>
            </a:r>
            <a:r>
              <a:rPr sz="2400" spc="30" dirty="0">
                <a:solidFill>
                  <a:srgbClr val="006581"/>
                </a:solidFill>
                <a:cs typeface="Helvetica Neue LT Std 75"/>
              </a:rPr>
              <a:t>dem</a:t>
            </a:r>
            <a:r>
              <a:rPr sz="2400" spc="80" dirty="0">
                <a:solidFill>
                  <a:srgbClr val="006581"/>
                </a:solidFill>
                <a:cs typeface="Helvetica Neue LT Std 75"/>
              </a:rPr>
              <a:t> </a:t>
            </a:r>
            <a:r>
              <a:rPr sz="2400" spc="60" dirty="0">
                <a:solidFill>
                  <a:srgbClr val="006581"/>
                </a:solidFill>
                <a:cs typeface="Helvetica Neue LT Std 75"/>
              </a:rPr>
              <a:t>Meer!</a:t>
            </a:r>
            <a:endParaRPr lang="de-DE" sz="2400" spc="60" dirty="0">
              <a:solidFill>
                <a:srgbClr val="006581"/>
              </a:solidFill>
              <a:cs typeface="Helvetica Neue LT Std 75"/>
            </a:endParaRP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de-DE" sz="2400" spc="30" dirty="0">
                <a:solidFill>
                  <a:srgbClr val="006581"/>
                </a:solidFill>
                <a:cs typeface="Helvetica Neue LT Std 75"/>
              </a:rPr>
              <a:t>bluehealthtech.de </a:t>
            </a:r>
            <a:br>
              <a:rPr lang="de-DE" sz="2400" spc="30" dirty="0">
                <a:solidFill>
                  <a:srgbClr val="006581"/>
                </a:solidFill>
                <a:cs typeface="Helvetica Neue LT Std 75"/>
              </a:rPr>
            </a:br>
            <a:r>
              <a:rPr lang="de-DE" sz="2400" spc="30" dirty="0">
                <a:solidFill>
                  <a:srgbClr val="006581"/>
                </a:solidFill>
                <a:cs typeface="Helvetica Neue LT Std 75"/>
              </a:rPr>
              <a:t>info@bluehealthtech.de</a:t>
            </a:r>
            <a:endParaRPr lang="de-DE" sz="2400" dirty="0">
              <a:cs typeface="Helvetica Neue LT Std 75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8480" y="685800"/>
            <a:ext cx="79767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35" dirty="0">
                <a:solidFill>
                  <a:srgbClr val="006581"/>
                </a:solidFill>
                <a:latin typeface="+mj-lt"/>
                <a:cs typeface="Helvetica Neue LT Std 75"/>
              </a:rPr>
              <a:t>Vielen</a:t>
            </a:r>
            <a:r>
              <a:rPr sz="2400" b="1" spc="70" dirty="0">
                <a:solidFill>
                  <a:srgbClr val="006581"/>
                </a:solidFill>
                <a:latin typeface="+mj-lt"/>
                <a:cs typeface="Helvetica Neue LT Std 75"/>
              </a:rPr>
              <a:t> </a:t>
            </a:r>
            <a:r>
              <a:rPr sz="2400" b="1" spc="25" dirty="0">
                <a:solidFill>
                  <a:srgbClr val="006581"/>
                </a:solidFill>
                <a:latin typeface="+mj-lt"/>
                <a:cs typeface="Helvetica Neue LT Std 75"/>
              </a:rPr>
              <a:t>Dank</a:t>
            </a:r>
            <a:r>
              <a:rPr sz="2400" b="1" spc="70" dirty="0">
                <a:solidFill>
                  <a:srgbClr val="006581"/>
                </a:solidFill>
                <a:latin typeface="+mj-lt"/>
                <a:cs typeface="Helvetica Neue LT Std 75"/>
              </a:rPr>
              <a:t> </a:t>
            </a:r>
            <a:r>
              <a:rPr sz="2400" b="1" spc="30" dirty="0">
                <a:solidFill>
                  <a:srgbClr val="006581"/>
                </a:solidFill>
                <a:latin typeface="+mj-lt"/>
                <a:cs typeface="Helvetica Neue LT Std 75"/>
              </a:rPr>
              <a:t>für</a:t>
            </a:r>
            <a:r>
              <a:rPr sz="2400" b="1" spc="70" dirty="0">
                <a:solidFill>
                  <a:srgbClr val="006581"/>
                </a:solidFill>
                <a:latin typeface="+mj-lt"/>
                <a:cs typeface="Helvetica Neue LT Std 75"/>
              </a:rPr>
              <a:t> </a:t>
            </a:r>
            <a:r>
              <a:rPr sz="2400" b="1" spc="30" dirty="0">
                <a:solidFill>
                  <a:srgbClr val="006581"/>
                </a:solidFill>
                <a:latin typeface="+mj-lt"/>
                <a:cs typeface="Helvetica Neue LT Std 75"/>
              </a:rPr>
              <a:t>Ihre</a:t>
            </a:r>
            <a:r>
              <a:rPr sz="2400" b="1" spc="70" dirty="0">
                <a:solidFill>
                  <a:srgbClr val="006581"/>
                </a:solidFill>
                <a:latin typeface="+mj-lt"/>
                <a:cs typeface="Helvetica Neue LT Std 75"/>
              </a:rPr>
              <a:t> </a:t>
            </a:r>
            <a:r>
              <a:rPr sz="2400" b="1" spc="30" dirty="0">
                <a:solidFill>
                  <a:srgbClr val="006581"/>
                </a:solidFill>
                <a:latin typeface="+mj-lt"/>
                <a:cs typeface="Helvetica Neue LT Std 75"/>
              </a:rPr>
              <a:t>Aufmerksamkeit!</a:t>
            </a:r>
            <a:endParaRPr sz="2400" dirty="0">
              <a:latin typeface="+mj-lt"/>
              <a:cs typeface="Helvetica Neue LT Std 75"/>
            </a:endParaRP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BBB5637B-4CFD-426D-8D17-CD376AF0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5F1A24F4-02CC-4921-A895-E36637A560FE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BF7A0AD8-8EBD-44CA-ADDB-13F14B89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1682D373-37A5-4291-AD41-C01A07A0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15</a:t>
            </a:fld>
            <a:endParaRPr lang="de-DE" dirty="0"/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B5D63453-8F6B-7230-111D-BFDC2930ABD8}"/>
              </a:ext>
            </a:extLst>
          </p:cNvPr>
          <p:cNvSpPr txBox="1"/>
          <p:nvPr/>
        </p:nvSpPr>
        <p:spPr>
          <a:xfrm>
            <a:off x="1414351" y="3880958"/>
            <a:ext cx="3962400" cy="173380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de-DE" sz="2400" b="1" spc="30" dirty="0">
                <a:solidFill>
                  <a:srgbClr val="006581"/>
                </a:solidFill>
                <a:cs typeface="Helvetica Neue LT Std 75"/>
              </a:rPr>
              <a:t>Kontakt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de-DE" sz="2400" spc="30" dirty="0">
                <a:solidFill>
                  <a:srgbClr val="006581"/>
                </a:solidFill>
                <a:cs typeface="Helvetica Neue LT Std 75"/>
              </a:rPr>
              <a:t>Name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de-DE" sz="2400" spc="30" dirty="0">
                <a:solidFill>
                  <a:srgbClr val="006581"/>
                </a:solidFill>
                <a:cs typeface="Helvetica Neue LT Std 75"/>
              </a:rPr>
              <a:t>Organisation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de-DE" sz="2400" spc="30" dirty="0">
                <a:solidFill>
                  <a:srgbClr val="006581"/>
                </a:solidFill>
                <a:cs typeface="Helvetica Neue LT Std 75"/>
              </a:rPr>
              <a:t>E-Mail</a:t>
            </a:r>
            <a:endParaRPr sz="2400" dirty="0">
              <a:cs typeface="Helvetica Neue LT Std 75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9036A-EFC7-C822-DFE9-4A691B3E50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0" tIns="0" anchor="ctr"/>
          <a:lstStyle/>
          <a:p>
            <a:pPr algn="ctr"/>
            <a:r>
              <a:rPr lang="de-DE" sz="4800" noProof="0" dirty="0"/>
              <a:t>BlueHealthTech</a:t>
            </a:r>
            <a:endParaRPr lang="de-DE" sz="4800" b="1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712092-0196-7508-7AED-39DBCBA1C49B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 anchor="ctr"/>
          <a:lstStyle/>
          <a:p>
            <a:pPr algn="ctr"/>
            <a:r>
              <a:rPr lang="de-DE" sz="2400" dirty="0"/>
              <a:t>Unterzeile</a:t>
            </a:r>
          </a:p>
        </p:txBody>
      </p:sp>
    </p:spTree>
    <p:extLst>
      <p:ext uri="{BB962C8B-B14F-4D97-AF65-F5344CB8AC3E}">
        <p14:creationId xmlns:p14="http://schemas.microsoft.com/office/powerpoint/2010/main" val="7483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A4311DF-A303-4798-BC45-10BDDE10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Agenda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7852B2EC-B933-4A9C-ABD9-D2C3FE6D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CD7B37B5-A76E-43A0-99A5-A82F99A2C2BC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D951E23-AA5C-415D-89AC-1B2D9F08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342FD1D-036C-41CD-9CDB-BADDD334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3</a:t>
            </a:fld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B38F592-ED00-0DEA-D1CC-9657000307A9}"/>
              </a:ext>
            </a:extLst>
          </p:cNvPr>
          <p:cNvSpPr txBox="1">
            <a:spLocks/>
          </p:cNvSpPr>
          <p:nvPr/>
        </p:nvSpPr>
        <p:spPr>
          <a:xfrm>
            <a:off x="762000" y="1833930"/>
            <a:ext cx="9067799" cy="32714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08013" marR="99949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kern="0" spc="10" dirty="0">
                <a:solidFill>
                  <a:srgbClr val="231F20"/>
                </a:solidFill>
                <a:latin typeface="+mn-lt"/>
                <a:cs typeface="HelveticaNeueLTStd-Roman"/>
              </a:rPr>
              <a:t>Vorstellung von BlueHealthTech</a:t>
            </a:r>
          </a:p>
          <a:p>
            <a:pPr marL="608013" marR="99949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kern="0" dirty="0" err="1">
                <a:latin typeface="+mn-lt"/>
                <a:cs typeface="HelveticaNeueLTStd-Roman"/>
              </a:rPr>
              <a:t>Lorem</a:t>
            </a:r>
            <a:r>
              <a:rPr lang="de-DE" sz="2000" kern="0" dirty="0">
                <a:latin typeface="+mn-lt"/>
                <a:cs typeface="HelveticaNeueLTStd-Roman"/>
              </a:rPr>
              <a:t> </a:t>
            </a:r>
            <a:r>
              <a:rPr lang="de-DE" sz="2000" kern="0" dirty="0" err="1">
                <a:latin typeface="+mn-lt"/>
                <a:cs typeface="HelveticaNeueLTStd-Roman"/>
              </a:rPr>
              <a:t>ipsum</a:t>
            </a:r>
            <a:endParaRPr lang="de-DE" sz="2000" kern="0" dirty="0">
              <a:latin typeface="+mn-lt"/>
              <a:cs typeface="HelveticaNeueLTStd-Roman"/>
            </a:endParaRPr>
          </a:p>
          <a:p>
            <a:pPr marL="608013" marR="99949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kern="0" dirty="0" err="1">
                <a:latin typeface="+mn-lt"/>
                <a:cs typeface="HelveticaNeueLTStd-Roman"/>
              </a:rPr>
              <a:t>Lorem</a:t>
            </a:r>
            <a:r>
              <a:rPr lang="de-DE" sz="2000" kern="0" dirty="0">
                <a:latin typeface="+mn-lt"/>
                <a:cs typeface="HelveticaNeueLTStd-Roman"/>
              </a:rPr>
              <a:t> </a:t>
            </a:r>
            <a:r>
              <a:rPr lang="de-DE" sz="2000" kern="0" dirty="0" err="1">
                <a:latin typeface="+mn-lt"/>
                <a:cs typeface="HelveticaNeueLTStd-Roman"/>
              </a:rPr>
              <a:t>ipsum</a:t>
            </a:r>
            <a:endParaRPr lang="de-DE" sz="2000" kern="0" dirty="0">
              <a:latin typeface="+mn-lt"/>
              <a:cs typeface="HelveticaNeueLTStd-Roman"/>
            </a:endParaRPr>
          </a:p>
          <a:p>
            <a:pPr marL="608013" marR="999490" indent="-457200">
              <a:lnSpc>
                <a:spcPct val="150000"/>
              </a:lnSpc>
              <a:buFont typeface="+mj-lt"/>
              <a:buAutoNum type="arabicPeriod"/>
            </a:pPr>
            <a:endParaRPr lang="de-DE" sz="2000" kern="0" dirty="0">
              <a:latin typeface="+mn-lt"/>
              <a:cs typeface="HelveticaNeueLTStd-Roman"/>
            </a:endParaRPr>
          </a:p>
          <a:p>
            <a:pPr marL="608013" marR="999490" indent="-457200">
              <a:lnSpc>
                <a:spcPct val="150000"/>
              </a:lnSpc>
              <a:buFont typeface="+mj-lt"/>
              <a:buAutoNum type="arabicPeriod"/>
            </a:pPr>
            <a:endParaRPr lang="de-DE" sz="2000" kern="0" dirty="0">
              <a:latin typeface="+mn-lt"/>
              <a:cs typeface="HelveticaNeueLTStd-Roman"/>
            </a:endParaRPr>
          </a:p>
        </p:txBody>
      </p:sp>
    </p:spTree>
    <p:extLst>
      <p:ext uri="{BB962C8B-B14F-4D97-AF65-F5344CB8AC3E}">
        <p14:creationId xmlns:p14="http://schemas.microsoft.com/office/powerpoint/2010/main" val="251563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A3816C4-2AF0-499D-9629-13C5FFE8F242}"/>
              </a:ext>
            </a:extLst>
          </p:cNvPr>
          <p:cNvSpPr/>
          <p:nvPr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4C766-B9C9-4A1E-89C5-F3DFEA5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35" dirty="0"/>
              <a:t>Das</a:t>
            </a:r>
            <a:r>
              <a:rPr lang="de-DE" spc="90" dirty="0"/>
              <a:t> </a:t>
            </a:r>
            <a:r>
              <a:rPr lang="de-DE" spc="40" dirty="0"/>
              <a:t>Ziel</a:t>
            </a:r>
            <a:r>
              <a:rPr lang="de-DE" spc="95" dirty="0"/>
              <a:t> </a:t>
            </a:r>
            <a:r>
              <a:rPr lang="de-DE" spc="40" dirty="0"/>
              <a:t>des</a:t>
            </a:r>
            <a:r>
              <a:rPr lang="de-DE" spc="95" dirty="0"/>
              <a:t> </a:t>
            </a:r>
            <a:r>
              <a:rPr lang="de-DE" spc="55" dirty="0"/>
              <a:t>Bündnisses</a:t>
            </a:r>
            <a:r>
              <a:rPr lang="de-DE" spc="95" dirty="0"/>
              <a:t> </a:t>
            </a:r>
            <a:r>
              <a:rPr lang="de-DE" spc="40" dirty="0"/>
              <a:t>ist</a:t>
            </a:r>
            <a:r>
              <a:rPr lang="de-DE" spc="95" dirty="0"/>
              <a:t> </a:t>
            </a:r>
            <a:r>
              <a:rPr lang="de-DE" spc="40" dirty="0"/>
              <a:t>es,</a:t>
            </a:r>
            <a:r>
              <a:rPr lang="de-DE" spc="95" dirty="0"/>
              <a:t> </a:t>
            </a:r>
            <a:r>
              <a:rPr lang="de-DE" spc="30" dirty="0"/>
              <a:t>...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41F510-6123-44D7-A5F2-338D6B1C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20000"/>
            <a:ext cx="9067799" cy="3271469"/>
          </a:xfrm>
        </p:spPr>
        <p:txBody>
          <a:bodyPr/>
          <a:lstStyle/>
          <a:p>
            <a:pPr marL="0" marR="999490" indent="0">
              <a:lnSpc>
                <a:spcPct val="150000"/>
              </a:lnSpc>
              <a:buNone/>
            </a:pPr>
            <a:r>
              <a:rPr lang="de-DE" sz="2000" spc="10" dirty="0">
                <a:solidFill>
                  <a:srgbClr val="231F20"/>
                </a:solidFill>
                <a:latin typeface="+mn-lt"/>
                <a:cs typeface="HelveticaNeueLTStd-Roman"/>
              </a:rPr>
              <a:t>… die</a:t>
            </a:r>
            <a:r>
              <a:rPr lang="de-DE" sz="2000" spc="50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vorhandenen</a:t>
            </a:r>
            <a:r>
              <a:rPr lang="de-DE" sz="2000" spc="4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15" dirty="0">
                <a:solidFill>
                  <a:srgbClr val="231F20"/>
                </a:solidFill>
                <a:latin typeface="+mn-lt"/>
                <a:cs typeface="HelveticaNeueLTStd-Roman"/>
              </a:rPr>
              <a:t>Kompetenzen</a:t>
            </a:r>
            <a:r>
              <a:rPr lang="de-DE" sz="2000" spc="50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15" dirty="0">
                <a:solidFill>
                  <a:srgbClr val="231F20"/>
                </a:solidFill>
                <a:latin typeface="+mn-lt"/>
                <a:cs typeface="HelveticaNeueLTStd-Roman"/>
              </a:rPr>
              <a:t>und</a:t>
            </a:r>
            <a:r>
              <a:rPr lang="de-DE" sz="2000" spc="4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Interessen </a:t>
            </a:r>
            <a:r>
              <a:rPr lang="de-DE" sz="2000" spc="-38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10" dirty="0">
                <a:solidFill>
                  <a:srgbClr val="231F20"/>
                </a:solidFill>
                <a:latin typeface="+mn-lt"/>
                <a:cs typeface="HelveticaNeueLTStd-Roman"/>
              </a:rPr>
              <a:t>im</a:t>
            </a:r>
            <a:r>
              <a:rPr lang="de-DE" sz="2000" spc="50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Kieler</a:t>
            </a:r>
            <a:r>
              <a:rPr lang="de-DE" sz="2000" spc="5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Raum</a:t>
            </a:r>
          </a:p>
          <a:p>
            <a:pPr marL="0" marR="999490" indent="0">
              <a:lnSpc>
                <a:spcPct val="150000"/>
              </a:lnSpc>
              <a:buNone/>
            </a:pPr>
            <a:r>
              <a:rPr lang="de-DE" sz="2000" spc="15" dirty="0">
                <a:solidFill>
                  <a:srgbClr val="231F20"/>
                </a:solidFill>
                <a:latin typeface="+mn-lt"/>
                <a:cs typeface="HelveticaNeueLTStd-Roman"/>
              </a:rPr>
              <a:t>i</a:t>
            </a:r>
            <a:r>
              <a:rPr lang="de-DE" sz="2000" dirty="0">
                <a:solidFill>
                  <a:srgbClr val="231F20"/>
                </a:solidFill>
                <a:latin typeface="+mn-lt"/>
                <a:cs typeface="HelveticaNeueLTStd-Roman"/>
              </a:rPr>
              <a:t>n</a:t>
            </a:r>
            <a:r>
              <a:rPr lang="de-DE" sz="2000" spc="5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d</a:t>
            </a:r>
            <a:r>
              <a:rPr lang="de-DE" sz="2000" spc="30" dirty="0">
                <a:solidFill>
                  <a:srgbClr val="231F20"/>
                </a:solidFill>
                <a:latin typeface="+mn-lt"/>
                <a:cs typeface="HelveticaNeueLTStd-Roman"/>
              </a:rPr>
              <a:t>e</a:t>
            </a:r>
            <a:r>
              <a:rPr lang="de-DE" sz="2000" dirty="0">
                <a:solidFill>
                  <a:srgbClr val="231F20"/>
                </a:solidFill>
                <a:latin typeface="+mn-lt"/>
                <a:cs typeface="HelveticaNeueLTStd-Roman"/>
              </a:rPr>
              <a:t>r</a:t>
            </a:r>
            <a:r>
              <a:rPr lang="de-DE" sz="2000" spc="5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M</a:t>
            </a:r>
            <a:r>
              <a:rPr lang="de-DE" sz="2000" spc="35" dirty="0">
                <a:solidFill>
                  <a:srgbClr val="231F20"/>
                </a:solidFill>
                <a:latin typeface="+mn-lt"/>
                <a:cs typeface="HelveticaNeueLTStd-Roman"/>
              </a:rPr>
              <a:t>e</a:t>
            </a:r>
            <a:r>
              <a:rPr lang="de-DE" sz="2000" spc="30" dirty="0">
                <a:solidFill>
                  <a:srgbClr val="231F20"/>
                </a:solidFill>
                <a:latin typeface="+mn-lt"/>
                <a:cs typeface="HelveticaNeueLTStd-Roman"/>
              </a:rPr>
              <a:t>e</a:t>
            </a:r>
            <a:r>
              <a:rPr lang="de-DE" sz="2000" spc="15" dirty="0">
                <a:solidFill>
                  <a:srgbClr val="231F20"/>
                </a:solidFill>
                <a:latin typeface="+mn-lt"/>
                <a:cs typeface="HelveticaNeueLTStd-Roman"/>
              </a:rPr>
              <a:t>r</a:t>
            </a:r>
            <a:r>
              <a:rPr lang="de-DE" sz="2000" spc="30" dirty="0">
                <a:solidFill>
                  <a:srgbClr val="231F20"/>
                </a:solidFill>
                <a:latin typeface="+mn-lt"/>
                <a:cs typeface="HelveticaNeueLTStd-Roman"/>
              </a:rPr>
              <a:t>e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s</a:t>
            </a:r>
            <a:r>
              <a:rPr lang="de-DE" sz="2000" spc="10" dirty="0">
                <a:solidFill>
                  <a:srgbClr val="231F20"/>
                </a:solidFill>
                <a:latin typeface="+mn-lt"/>
                <a:cs typeface="HelveticaNeueLTStd-Roman"/>
              </a:rPr>
              <a:t>f</a:t>
            </a:r>
            <a:r>
              <a:rPr lang="de-DE" sz="2000" spc="25" dirty="0">
                <a:solidFill>
                  <a:srgbClr val="231F20"/>
                </a:solidFill>
                <a:latin typeface="+mn-lt"/>
                <a:cs typeface="HelveticaNeueLTStd-Roman"/>
              </a:rPr>
              <a:t>o</a:t>
            </a:r>
            <a:r>
              <a:rPr lang="de-DE" sz="2000" spc="40" dirty="0">
                <a:solidFill>
                  <a:srgbClr val="231F20"/>
                </a:solidFill>
                <a:latin typeface="+mn-lt"/>
                <a:cs typeface="HelveticaNeueLTStd-Roman"/>
              </a:rPr>
              <a:t>r</a:t>
            </a:r>
            <a:r>
              <a:rPr lang="de-DE" sz="2000" spc="25" dirty="0">
                <a:solidFill>
                  <a:srgbClr val="231F20"/>
                </a:solidFill>
                <a:latin typeface="+mn-lt"/>
                <a:cs typeface="HelveticaNeueLTStd-Roman"/>
              </a:rPr>
              <a:t>sc</a:t>
            </a:r>
            <a:r>
              <a:rPr lang="de-DE" sz="2000" spc="15" dirty="0">
                <a:solidFill>
                  <a:srgbClr val="231F20"/>
                </a:solidFill>
                <a:latin typeface="+mn-lt"/>
                <a:cs typeface="HelveticaNeueLTStd-Roman"/>
              </a:rPr>
              <a:t>h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un</a:t>
            </a:r>
            <a:r>
              <a:rPr lang="de-DE" sz="2000" dirty="0">
                <a:solidFill>
                  <a:srgbClr val="231F20"/>
                </a:solidFill>
                <a:latin typeface="+mn-lt"/>
                <a:cs typeface="HelveticaNeueLTStd-Roman"/>
              </a:rPr>
              <a:t>g</a:t>
            </a:r>
            <a:r>
              <a:rPr lang="de-DE" sz="2000" spc="5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dirty="0">
                <a:solidFill>
                  <a:srgbClr val="231F20"/>
                </a:solidFill>
                <a:latin typeface="+mn-lt"/>
                <a:cs typeface="HelveticaNeueLTStd-Roman"/>
              </a:rPr>
              <a:t>(</a:t>
            </a:r>
            <a:r>
              <a:rPr lang="de-DE" sz="2000" spc="-280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b="1" spc="80" dirty="0">
                <a:solidFill>
                  <a:srgbClr val="00A6DC"/>
                </a:solidFill>
                <a:latin typeface="+mn-lt"/>
                <a:cs typeface="HelveticaNeueLTStd-Hv"/>
              </a:rPr>
              <a:t>B</a:t>
            </a:r>
            <a:r>
              <a:rPr lang="de-DE" sz="2000" b="1" spc="50" dirty="0">
                <a:solidFill>
                  <a:srgbClr val="00A6DC"/>
                </a:solidFill>
                <a:latin typeface="+mn-lt"/>
                <a:cs typeface="HelveticaNeueLTStd-Hv"/>
              </a:rPr>
              <a:t>L</a:t>
            </a:r>
            <a:r>
              <a:rPr lang="de-DE" sz="2000" b="1" spc="80" dirty="0">
                <a:solidFill>
                  <a:srgbClr val="00A6DC"/>
                </a:solidFill>
                <a:latin typeface="+mn-lt"/>
                <a:cs typeface="HelveticaNeueLTStd-Hv"/>
              </a:rPr>
              <a:t>U</a:t>
            </a:r>
            <a:r>
              <a:rPr lang="de-DE" sz="2000" b="1" dirty="0">
                <a:solidFill>
                  <a:srgbClr val="00A6DC"/>
                </a:solidFill>
                <a:latin typeface="+mn-lt"/>
                <a:cs typeface="HelveticaNeueLTStd-Hv"/>
              </a:rPr>
              <a:t>E</a:t>
            </a:r>
            <a:r>
              <a:rPr lang="de-DE" sz="2000" b="1" spc="-285" dirty="0">
                <a:solidFill>
                  <a:srgbClr val="00A6DC"/>
                </a:solidFill>
                <a:latin typeface="+mn-lt"/>
                <a:cs typeface="HelveticaNeueLTStd-Hv"/>
              </a:rPr>
              <a:t> </a:t>
            </a:r>
            <a:r>
              <a:rPr lang="de-DE" sz="2000" dirty="0">
                <a:solidFill>
                  <a:srgbClr val="231F20"/>
                </a:solidFill>
                <a:latin typeface="+mn-lt"/>
                <a:cs typeface="HelveticaNeueLTStd-Roman"/>
              </a:rPr>
              <a:t>) </a:t>
            </a:r>
            <a:r>
              <a:rPr lang="de-DE" sz="2000" spc="10" dirty="0">
                <a:solidFill>
                  <a:srgbClr val="231F20"/>
                </a:solidFill>
                <a:latin typeface="+mn-lt"/>
                <a:cs typeface="HelveticaNeueLTStd-Roman"/>
              </a:rPr>
              <a:t>mit</a:t>
            </a:r>
            <a:r>
              <a:rPr lang="de-DE" sz="2000" spc="50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denen</a:t>
            </a:r>
            <a:endParaRPr lang="de-DE" sz="2000" dirty="0">
              <a:latin typeface="+mn-lt"/>
              <a:cs typeface="HelveticaNeueLTStd-Roman"/>
            </a:endParaRPr>
          </a:p>
          <a:p>
            <a:pPr marL="0" marR="437515" indent="0">
              <a:lnSpc>
                <a:spcPct val="150000"/>
              </a:lnSpc>
              <a:buNone/>
            </a:pP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d</a:t>
            </a:r>
            <a:r>
              <a:rPr lang="de-DE" sz="2000" spc="30" dirty="0">
                <a:solidFill>
                  <a:srgbClr val="231F20"/>
                </a:solidFill>
                <a:latin typeface="+mn-lt"/>
                <a:cs typeface="HelveticaNeueLTStd-Roman"/>
              </a:rPr>
              <a:t>e</a:t>
            </a:r>
            <a:r>
              <a:rPr lang="de-DE" sz="2000" dirty="0">
                <a:solidFill>
                  <a:srgbClr val="231F20"/>
                </a:solidFill>
                <a:latin typeface="+mn-lt"/>
                <a:cs typeface="HelveticaNeueLTStd-Roman"/>
              </a:rPr>
              <a:t>r</a:t>
            </a:r>
            <a:r>
              <a:rPr lang="de-DE" sz="2000" spc="5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30" dirty="0">
                <a:solidFill>
                  <a:srgbClr val="231F20"/>
                </a:solidFill>
                <a:latin typeface="+mn-lt"/>
                <a:cs typeface="HelveticaNeueLTStd-Roman"/>
              </a:rPr>
              <a:t>Ge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sundh</a:t>
            </a:r>
            <a:r>
              <a:rPr lang="de-DE" sz="2000" spc="25" dirty="0">
                <a:solidFill>
                  <a:srgbClr val="231F20"/>
                </a:solidFill>
                <a:latin typeface="+mn-lt"/>
                <a:cs typeface="HelveticaNeueLTStd-Roman"/>
              </a:rPr>
              <a:t>e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it</a:t>
            </a:r>
            <a:r>
              <a:rPr lang="de-DE" sz="2000" dirty="0">
                <a:solidFill>
                  <a:srgbClr val="231F20"/>
                </a:solidFill>
                <a:latin typeface="+mn-lt"/>
                <a:cs typeface="HelveticaNeueLTStd-Roman"/>
              </a:rPr>
              <a:t>s</a:t>
            </a:r>
            <a:r>
              <a:rPr lang="de-DE" sz="2000" spc="-5" dirty="0">
                <a:solidFill>
                  <a:srgbClr val="231F20"/>
                </a:solidFill>
                <a:latin typeface="+mn-lt"/>
                <a:cs typeface="HelveticaNeueLTStd-Roman"/>
              </a:rPr>
              <a:t>v</a:t>
            </a:r>
            <a:r>
              <a:rPr lang="de-DE" sz="2000" spc="30" dirty="0">
                <a:solidFill>
                  <a:srgbClr val="231F20"/>
                </a:solidFill>
                <a:latin typeface="+mn-lt"/>
                <a:cs typeface="HelveticaNeueLTStd-Roman"/>
              </a:rPr>
              <a:t>e</a:t>
            </a:r>
            <a:r>
              <a:rPr lang="de-DE" sz="2000" spc="40" dirty="0">
                <a:solidFill>
                  <a:srgbClr val="231F20"/>
                </a:solidFill>
                <a:latin typeface="+mn-lt"/>
                <a:cs typeface="HelveticaNeueLTStd-Roman"/>
              </a:rPr>
              <a:t>r</a:t>
            </a:r>
            <a:r>
              <a:rPr lang="de-DE" sz="2000" spc="25" dirty="0">
                <a:solidFill>
                  <a:srgbClr val="231F20"/>
                </a:solidFill>
                <a:latin typeface="+mn-lt"/>
                <a:cs typeface="HelveticaNeueLTStd-Roman"/>
              </a:rPr>
              <a:t>so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rgun</a:t>
            </a:r>
            <a:r>
              <a:rPr lang="de-DE" sz="2000" dirty="0">
                <a:solidFill>
                  <a:srgbClr val="231F20"/>
                </a:solidFill>
                <a:latin typeface="+mn-lt"/>
                <a:cs typeface="HelveticaNeueLTStd-Roman"/>
              </a:rPr>
              <a:t>g</a:t>
            </a:r>
            <a:r>
              <a:rPr lang="de-DE" sz="2000" spc="5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un</a:t>
            </a:r>
            <a:r>
              <a:rPr lang="de-DE" sz="2000" dirty="0">
                <a:solidFill>
                  <a:srgbClr val="231F20"/>
                </a:solidFill>
                <a:latin typeface="+mn-lt"/>
                <a:cs typeface="HelveticaNeueLTStd-Roman"/>
              </a:rPr>
              <a:t>d</a:t>
            </a:r>
            <a:r>
              <a:rPr lang="de-DE" sz="2000" spc="5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-</a:t>
            </a:r>
            <a:r>
              <a:rPr lang="de-DE" sz="2000" spc="15" dirty="0">
                <a:solidFill>
                  <a:srgbClr val="231F20"/>
                </a:solidFill>
                <a:latin typeface="+mn-lt"/>
                <a:cs typeface="HelveticaNeueLTStd-Roman"/>
              </a:rPr>
              <a:t>i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n</a:t>
            </a:r>
            <a:r>
              <a:rPr lang="de-DE" sz="2000" spc="15" dirty="0">
                <a:solidFill>
                  <a:srgbClr val="231F20"/>
                </a:solidFill>
                <a:latin typeface="+mn-lt"/>
                <a:cs typeface="HelveticaNeueLTStd-Roman"/>
              </a:rPr>
              <a:t>d</a:t>
            </a:r>
            <a:r>
              <a:rPr lang="de-DE" sz="2000" spc="25" dirty="0">
                <a:solidFill>
                  <a:srgbClr val="231F20"/>
                </a:solidFill>
                <a:latin typeface="+mn-lt"/>
                <a:cs typeface="HelveticaNeueLTStd-Roman"/>
              </a:rPr>
              <a:t>us</a:t>
            </a:r>
            <a:r>
              <a:rPr lang="de-DE" sz="2000" spc="15" dirty="0">
                <a:solidFill>
                  <a:srgbClr val="231F20"/>
                </a:solidFill>
                <a:latin typeface="+mn-lt"/>
                <a:cs typeface="HelveticaNeueLTStd-Roman"/>
              </a:rPr>
              <a:t>t</a:t>
            </a:r>
            <a:r>
              <a:rPr lang="de-DE" sz="2000" spc="25" dirty="0">
                <a:solidFill>
                  <a:srgbClr val="231F20"/>
                </a:solidFill>
                <a:latin typeface="+mn-lt"/>
                <a:cs typeface="HelveticaNeueLTStd-Roman"/>
              </a:rPr>
              <a:t>r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i</a:t>
            </a:r>
            <a:r>
              <a:rPr lang="de-DE" sz="2000" dirty="0">
                <a:solidFill>
                  <a:srgbClr val="231F20"/>
                </a:solidFill>
                <a:latin typeface="+mn-lt"/>
                <a:cs typeface="HelveticaNeueLTStd-Roman"/>
              </a:rPr>
              <a:t>e</a:t>
            </a:r>
            <a:r>
              <a:rPr lang="de-DE" sz="2000" spc="5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120" dirty="0">
                <a:solidFill>
                  <a:srgbClr val="231F20"/>
                </a:solidFill>
                <a:latin typeface="+mn-lt"/>
                <a:cs typeface="HelveticaNeueLTStd-Roman"/>
              </a:rPr>
              <a:t>(</a:t>
            </a:r>
            <a:r>
              <a:rPr lang="de-DE" sz="2000" b="1" spc="85" dirty="0">
                <a:solidFill>
                  <a:srgbClr val="00A9AB"/>
                </a:solidFill>
                <a:latin typeface="+mn-lt"/>
                <a:cs typeface="HelveticaNeueLTStd-Hv"/>
              </a:rPr>
              <a:t>H</a:t>
            </a:r>
            <a:r>
              <a:rPr lang="de-DE" sz="2000" b="1" spc="100" dirty="0">
                <a:solidFill>
                  <a:srgbClr val="00A9AB"/>
                </a:solidFill>
                <a:latin typeface="+mn-lt"/>
                <a:cs typeface="HelveticaNeueLTStd-Hv"/>
              </a:rPr>
              <a:t>E</a:t>
            </a:r>
            <a:r>
              <a:rPr lang="de-DE" sz="2000" b="1" spc="85" dirty="0">
                <a:solidFill>
                  <a:srgbClr val="00A9AB"/>
                </a:solidFill>
                <a:latin typeface="+mn-lt"/>
                <a:cs typeface="HelveticaNeueLTStd-Hv"/>
              </a:rPr>
              <a:t>A</a:t>
            </a:r>
            <a:r>
              <a:rPr lang="de-DE" sz="2000" b="1" spc="-65" dirty="0">
                <a:solidFill>
                  <a:srgbClr val="00A9AB"/>
                </a:solidFill>
                <a:latin typeface="+mn-lt"/>
                <a:cs typeface="HelveticaNeueLTStd-Hv"/>
              </a:rPr>
              <a:t>L</a:t>
            </a:r>
            <a:r>
              <a:rPr lang="de-DE" sz="2000" b="1" spc="65" dirty="0">
                <a:solidFill>
                  <a:srgbClr val="00A9AB"/>
                </a:solidFill>
                <a:latin typeface="+mn-lt"/>
                <a:cs typeface="HelveticaNeueLTStd-Hv"/>
              </a:rPr>
              <a:t>T</a:t>
            </a:r>
            <a:r>
              <a:rPr lang="de-DE" sz="2000" b="1" dirty="0">
                <a:solidFill>
                  <a:srgbClr val="00A9AB"/>
                </a:solidFill>
                <a:latin typeface="+mn-lt"/>
                <a:cs typeface="HelveticaNeueLTStd-Hv"/>
              </a:rPr>
              <a:t>H</a:t>
            </a:r>
            <a:r>
              <a:rPr lang="de-DE" sz="2000" b="1" spc="-290" dirty="0">
                <a:solidFill>
                  <a:srgbClr val="00A9AB"/>
                </a:solidFill>
                <a:latin typeface="+mn-lt"/>
                <a:cs typeface="HelveticaNeueLTStd-Hv"/>
              </a:rPr>
              <a:t> </a:t>
            </a:r>
            <a:r>
              <a:rPr lang="de-DE" sz="2000" dirty="0">
                <a:solidFill>
                  <a:srgbClr val="231F20"/>
                </a:solidFill>
                <a:latin typeface="+mn-lt"/>
                <a:cs typeface="HelveticaNeueLTStd-Roman"/>
              </a:rPr>
              <a:t>)  </a:t>
            </a:r>
          </a:p>
          <a:p>
            <a:pPr marL="0" marR="437515" indent="0">
              <a:lnSpc>
                <a:spcPct val="150000"/>
              </a:lnSpc>
              <a:buNone/>
            </a:pPr>
            <a:r>
              <a:rPr lang="de-DE" sz="2000" spc="15" dirty="0">
                <a:solidFill>
                  <a:srgbClr val="231F20"/>
                </a:solidFill>
                <a:latin typeface="+mn-lt"/>
                <a:cs typeface="HelveticaNeueLTStd-Roman"/>
              </a:rPr>
              <a:t>systematisch</a:t>
            </a:r>
            <a:r>
              <a:rPr lang="de-DE" sz="2000" spc="5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5" dirty="0">
                <a:solidFill>
                  <a:srgbClr val="231F20"/>
                </a:solidFill>
                <a:latin typeface="+mn-lt"/>
                <a:cs typeface="HelveticaNeueLTStd-Roman"/>
              </a:rPr>
              <a:t>zu</a:t>
            </a:r>
            <a:r>
              <a:rPr lang="de-DE" sz="2000" spc="5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einem</a:t>
            </a:r>
            <a:r>
              <a:rPr lang="de-DE" sz="2000" spc="5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15" dirty="0">
                <a:solidFill>
                  <a:srgbClr val="231F20"/>
                </a:solidFill>
                <a:latin typeface="+mn-lt"/>
                <a:cs typeface="HelveticaNeueLTStd-Roman"/>
              </a:rPr>
              <a:t>Bündnis</a:t>
            </a:r>
            <a:r>
              <a:rPr lang="de-DE" sz="2000" spc="5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5" dirty="0">
                <a:solidFill>
                  <a:srgbClr val="231F20"/>
                </a:solidFill>
                <a:latin typeface="+mn-lt"/>
                <a:cs typeface="HelveticaNeueLTStd-Roman"/>
              </a:rPr>
              <a:t>zu</a:t>
            </a:r>
            <a:r>
              <a:rPr lang="de-DE" sz="2000" spc="5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15" dirty="0">
                <a:solidFill>
                  <a:srgbClr val="231F20"/>
                </a:solidFill>
                <a:latin typeface="+mn-lt"/>
                <a:cs typeface="HelveticaNeueLTStd-Roman"/>
              </a:rPr>
              <a:t>verknüpfen,</a:t>
            </a:r>
            <a:endParaRPr lang="de-DE" sz="2000" dirty="0">
              <a:latin typeface="+mn-lt"/>
              <a:cs typeface="HelveticaNeueLTStd-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000" spc="10" dirty="0">
                <a:solidFill>
                  <a:srgbClr val="231F20"/>
                </a:solidFill>
                <a:latin typeface="+mn-lt"/>
                <a:cs typeface="HelveticaNeueLTStd-Roman"/>
              </a:rPr>
              <a:t>um innovative</a:t>
            </a:r>
            <a:r>
              <a:rPr lang="de-DE" sz="2000" spc="60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Gesundheitstechnologien</a:t>
            </a:r>
            <a:r>
              <a:rPr lang="de-DE" sz="2000" spc="6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5" dirty="0">
                <a:solidFill>
                  <a:srgbClr val="231F20"/>
                </a:solidFill>
                <a:latin typeface="+mn-lt"/>
                <a:cs typeface="HelveticaNeueLTStd-Roman"/>
              </a:rPr>
              <a:t>zu</a:t>
            </a:r>
            <a:r>
              <a:rPr lang="de-DE" sz="2000" spc="60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15" dirty="0">
                <a:solidFill>
                  <a:srgbClr val="231F20"/>
                </a:solidFill>
                <a:latin typeface="+mn-lt"/>
                <a:cs typeface="HelveticaNeueLTStd-Roman"/>
              </a:rPr>
              <a:t>entwickeln</a:t>
            </a:r>
            <a:r>
              <a:rPr lang="de-DE" sz="2000" spc="65" dirty="0">
                <a:solidFill>
                  <a:srgbClr val="231F20"/>
                </a:solidFill>
                <a:latin typeface="+mn-lt"/>
                <a:cs typeface="HelveticaNeueLTStd-Roman"/>
              </a:rPr>
              <a:t> (</a:t>
            </a:r>
            <a:r>
              <a:rPr lang="de-DE" sz="2000" b="1" spc="65" dirty="0">
                <a:solidFill>
                  <a:srgbClr val="005B77"/>
                </a:solidFill>
                <a:latin typeface="+mn-lt"/>
                <a:cs typeface="HelveticaNeueLTStd-Hv"/>
              </a:rPr>
              <a:t>TECH</a:t>
            </a:r>
            <a:r>
              <a:rPr lang="de-DE" sz="2000" b="1" spc="-290" dirty="0">
                <a:solidFill>
                  <a:srgbClr val="005B77"/>
                </a:solidFill>
                <a:latin typeface="+mn-lt"/>
                <a:cs typeface="HelveticaNeueLTStd-Hv"/>
              </a:rPr>
              <a:t> </a:t>
            </a:r>
            <a:r>
              <a:rPr lang="de-DE" sz="2000" dirty="0">
                <a:solidFill>
                  <a:srgbClr val="231F20"/>
                </a:solidFill>
                <a:latin typeface="+mn-lt"/>
                <a:cs typeface="HelveticaNeueLTStd-Roman"/>
              </a:rPr>
              <a:t>) </a:t>
            </a:r>
            <a:r>
              <a:rPr lang="de-DE" sz="2000" spc="-390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spc="15" dirty="0">
                <a:solidFill>
                  <a:srgbClr val="231F20"/>
                </a:solidFill>
                <a:latin typeface="+mn-lt"/>
                <a:cs typeface="HelveticaNeueLTStd-Roman"/>
              </a:rPr>
              <a:t>und</a:t>
            </a:r>
            <a:r>
              <a:rPr lang="de-DE" sz="2000" spc="50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15" dirty="0">
                <a:solidFill>
                  <a:srgbClr val="231F20"/>
                </a:solidFill>
                <a:latin typeface="+mn-lt"/>
                <a:cs typeface="HelveticaNeueLTStd-Roman"/>
              </a:rPr>
              <a:t>damit</a:t>
            </a:r>
            <a:r>
              <a:rPr lang="de-DE" sz="2000" spc="5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einen</a:t>
            </a:r>
            <a:r>
              <a:rPr lang="de-DE" sz="2000" spc="5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25" dirty="0">
                <a:solidFill>
                  <a:srgbClr val="231F20"/>
                </a:solidFill>
                <a:latin typeface="+mn-lt"/>
                <a:cs typeface="HelveticaNeueLTStd-Roman"/>
              </a:rPr>
              <a:t>Strukturwandel </a:t>
            </a:r>
            <a:r>
              <a:rPr lang="de-DE" sz="2000" spc="5" dirty="0">
                <a:solidFill>
                  <a:srgbClr val="231F20"/>
                </a:solidFill>
                <a:latin typeface="+mn-lt"/>
                <a:cs typeface="HelveticaNeueLTStd-Roman"/>
              </a:rPr>
              <a:t>in</a:t>
            </a:r>
            <a:r>
              <a:rPr lang="de-DE" sz="2000" spc="4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15" dirty="0">
                <a:solidFill>
                  <a:srgbClr val="231F20"/>
                </a:solidFill>
                <a:latin typeface="+mn-lt"/>
                <a:cs typeface="HelveticaNeueLTStd-Roman"/>
              </a:rPr>
              <a:t>der</a:t>
            </a:r>
            <a:r>
              <a:rPr lang="de-DE" sz="2000" spc="50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Region</a:t>
            </a:r>
            <a:r>
              <a:rPr lang="de-DE" sz="2000" spc="4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20" dirty="0">
                <a:solidFill>
                  <a:srgbClr val="231F20"/>
                </a:solidFill>
                <a:latin typeface="+mn-lt"/>
                <a:cs typeface="HelveticaNeueLTStd-Roman"/>
              </a:rPr>
              <a:t>Kiel</a:t>
            </a:r>
            <a:r>
              <a:rPr lang="de-DE" sz="2000" spc="50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5" dirty="0">
                <a:solidFill>
                  <a:srgbClr val="231F20"/>
                </a:solidFill>
                <a:latin typeface="+mn-lt"/>
                <a:cs typeface="HelveticaNeueLTStd-Roman"/>
              </a:rPr>
              <a:t>zu</a:t>
            </a:r>
            <a:r>
              <a:rPr lang="de-DE" sz="2000" spc="45" dirty="0">
                <a:solidFill>
                  <a:srgbClr val="231F20"/>
                </a:solidFill>
                <a:latin typeface="+mn-lt"/>
                <a:cs typeface="HelveticaNeueLTStd-Roman"/>
              </a:rPr>
              <a:t> </a:t>
            </a:r>
            <a:r>
              <a:rPr lang="de-DE" sz="2000" spc="15" dirty="0">
                <a:solidFill>
                  <a:srgbClr val="231F20"/>
                </a:solidFill>
                <a:latin typeface="+mn-lt"/>
                <a:cs typeface="HelveticaNeueLTStd-Roman"/>
              </a:rPr>
              <a:t>initiieren.</a:t>
            </a:r>
            <a:endParaRPr lang="de-DE" sz="2000" dirty="0">
              <a:latin typeface="+mn-lt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05F3F0-D1C1-4994-B0B0-AD38FC3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55E1C88A-E874-45D9-8592-A902661FE5D4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8D1609-C01B-4DEE-8E41-FC8D984F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CF33C-134F-4191-8037-B9CE2D2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4</a:t>
            </a:fld>
            <a:endParaRPr lang="de-DE" dirty="0"/>
          </a:p>
        </p:txBody>
      </p:sp>
      <p:pic>
        <p:nvPicPr>
          <p:cNvPr id="11" name="object 9">
            <a:extLst>
              <a:ext uri="{FF2B5EF4-FFF2-40B4-BE49-F238E27FC236}">
                <a16:creationId xmlns:a16="http://schemas.microsoft.com/office/drawing/2014/main" id="{404CB4A1-DE5A-02BF-8B23-9877A3EBA9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1857515"/>
            <a:ext cx="2030051" cy="24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4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A3816C4-2AF0-499D-9629-13C5FFE8F242}"/>
              </a:ext>
            </a:extLst>
          </p:cNvPr>
          <p:cNvSpPr/>
          <p:nvPr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4C766-B9C9-4A1E-89C5-F3DFEA5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55" dirty="0"/>
              <a:t>Meeresforschung</a:t>
            </a:r>
            <a:r>
              <a:rPr lang="de-DE" spc="75" dirty="0"/>
              <a:t> </a:t>
            </a:r>
            <a:r>
              <a:rPr lang="de-DE" spc="40" dirty="0"/>
              <a:t>und</a:t>
            </a:r>
            <a:r>
              <a:rPr lang="de-DE" spc="80" dirty="0"/>
              <a:t> </a:t>
            </a:r>
            <a:r>
              <a:rPr lang="de-DE" spc="60" dirty="0"/>
              <a:t>Medizin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41F510-6123-44D7-A5F2-338D6B1C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1680" y="2132037"/>
            <a:ext cx="5594320" cy="3200399"/>
          </a:xfrm>
        </p:spPr>
        <p:txBody>
          <a:bodyPr/>
          <a:lstStyle/>
          <a:p>
            <a:pPr marL="493713" marR="999490" indent="-342900">
              <a:lnSpc>
                <a:spcPct val="150000"/>
              </a:lnSpc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de-DE" sz="2000" spc="10" dirty="0">
                <a:solidFill>
                  <a:srgbClr val="231F20"/>
                </a:solidFill>
                <a:latin typeface="+mn-lt"/>
                <a:cs typeface="HelveticaNeueLTStd-Roman"/>
              </a:rPr>
              <a:t>Diagnostik</a:t>
            </a:r>
            <a:br>
              <a:rPr lang="de-DE" sz="20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r>
              <a:rPr lang="de-DE" sz="2000" spc="10" dirty="0">
                <a:solidFill>
                  <a:srgbClr val="231F20"/>
                </a:solidFill>
                <a:latin typeface="+mn-lt"/>
                <a:cs typeface="HelveticaNeueLTStd-Roman"/>
              </a:rPr>
              <a:t>durch meereswissenschaftliche Methoden</a:t>
            </a:r>
          </a:p>
          <a:p>
            <a:pPr marL="150813" marR="999490">
              <a:lnSpc>
                <a:spcPct val="150000"/>
              </a:lnSpc>
            </a:pPr>
            <a:endParaRPr lang="de-DE" sz="2000" spc="10" dirty="0">
              <a:solidFill>
                <a:srgbClr val="231F20"/>
              </a:solidFill>
              <a:latin typeface="+mn-lt"/>
              <a:cs typeface="HelveticaNeueLTStd-Roman"/>
            </a:endParaRPr>
          </a:p>
          <a:p>
            <a:pPr marL="493713" marR="999490" indent="-342900">
              <a:lnSpc>
                <a:spcPct val="150000"/>
              </a:lnSpc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de-DE" sz="2000" spc="10" dirty="0">
                <a:solidFill>
                  <a:srgbClr val="231F20"/>
                </a:solidFill>
                <a:latin typeface="+mn-lt"/>
                <a:cs typeface="HelveticaNeueLTStd-Roman"/>
              </a:rPr>
              <a:t>Behandlung</a:t>
            </a:r>
            <a:br>
              <a:rPr lang="de-DE" sz="2000" spc="10" dirty="0">
                <a:solidFill>
                  <a:srgbClr val="231F20"/>
                </a:solidFill>
                <a:latin typeface="+mn-lt"/>
                <a:cs typeface="HelveticaNeueLTStd-Roman"/>
              </a:rPr>
            </a:br>
            <a:r>
              <a:rPr lang="de-DE" sz="2000" spc="10" dirty="0">
                <a:solidFill>
                  <a:srgbClr val="231F20"/>
                </a:solidFill>
                <a:latin typeface="+mn-lt"/>
                <a:cs typeface="HelveticaNeueLTStd-Roman"/>
              </a:rPr>
              <a:t>durch (</a:t>
            </a:r>
            <a:r>
              <a:rPr lang="de-DE" sz="2000" spc="10" dirty="0" err="1">
                <a:solidFill>
                  <a:srgbClr val="231F20"/>
                </a:solidFill>
                <a:latin typeface="+mn-lt"/>
                <a:cs typeface="HelveticaNeueLTStd-Roman"/>
              </a:rPr>
              <a:t>bio</a:t>
            </a:r>
            <a:r>
              <a:rPr lang="de-DE" sz="2000" spc="10" dirty="0">
                <a:solidFill>
                  <a:srgbClr val="231F20"/>
                </a:solidFill>
                <a:latin typeface="+mn-lt"/>
                <a:cs typeface="HelveticaNeueLTStd-Roman"/>
              </a:rPr>
              <a:t>)marine Ressourcen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05F3F0-D1C1-4994-B0B0-AD38FC3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55E1C88A-E874-45D9-8592-A902661FE5D4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8D1609-C01B-4DEE-8E41-FC8D984F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CF33C-134F-4191-8037-B9CE2D2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5</a:t>
            </a:fld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44800C1-BC96-623F-264F-94B6DC6FEE15}"/>
              </a:ext>
            </a:extLst>
          </p:cNvPr>
          <p:cNvGrpSpPr/>
          <p:nvPr/>
        </p:nvGrpSpPr>
        <p:grpSpPr>
          <a:xfrm>
            <a:off x="3040012" y="2286000"/>
            <a:ext cx="2255587" cy="2724507"/>
            <a:chOff x="2971800" y="2286000"/>
            <a:chExt cx="2255587" cy="2724507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D1E48764-3647-627E-A8EE-AEF412BC261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800" y="2286000"/>
              <a:ext cx="2255587" cy="2724507"/>
            </a:xfrm>
            <a:prstGeom prst="rect">
              <a:avLst/>
            </a:prstGeom>
          </p:spPr>
        </p:pic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9A20279A-B8E1-BE4A-E2C5-7703F83158C9}"/>
                </a:ext>
              </a:extLst>
            </p:cNvPr>
            <p:cNvSpPr txBox="1"/>
            <p:nvPr/>
          </p:nvSpPr>
          <p:spPr>
            <a:xfrm>
              <a:off x="3429668" y="3148037"/>
              <a:ext cx="1339850" cy="13208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3175" algn="ctr">
                <a:lnSpc>
                  <a:spcPct val="125000"/>
                </a:lnSpc>
                <a:spcBef>
                  <a:spcPts val="100"/>
                </a:spcBef>
              </a:pPr>
              <a:r>
                <a:rPr sz="1600" spc="20" dirty="0">
                  <a:solidFill>
                    <a:srgbClr val="FFFFFF"/>
                  </a:solidFill>
                  <a:latin typeface="HelveticaNeueLTStd-Roman"/>
                  <a:cs typeface="HelveticaNeueLTStd-Roman"/>
                </a:rPr>
                <a:t>Der</a:t>
              </a:r>
              <a:r>
                <a:rPr sz="1600" spc="35" dirty="0">
                  <a:solidFill>
                    <a:srgbClr val="FFFFFF"/>
                  </a:solidFill>
                  <a:latin typeface="HelveticaNeueLTStd-Roman"/>
                  <a:cs typeface="HelveticaNeueLTStd-Roman"/>
                </a:rPr>
                <a:t> </a:t>
              </a:r>
              <a:r>
                <a:rPr sz="1600" spc="25" dirty="0">
                  <a:solidFill>
                    <a:srgbClr val="FFFFFF"/>
                  </a:solidFill>
                  <a:latin typeface="HelveticaNeueLTStd-Roman"/>
                  <a:cs typeface="HelveticaNeueLTStd-Roman"/>
                </a:rPr>
                <a:t>Mensch </a:t>
              </a:r>
              <a:r>
                <a:rPr sz="1600" spc="30" dirty="0">
                  <a:solidFill>
                    <a:srgbClr val="FFFFFF"/>
                  </a:solidFill>
                  <a:latin typeface="HelveticaNeueLTStd-Roman"/>
                  <a:cs typeface="HelveticaNeueLTStd-Roman"/>
                </a:rPr>
                <a:t> </a:t>
              </a:r>
              <a:r>
                <a:rPr sz="1600" spc="15" dirty="0">
                  <a:solidFill>
                    <a:srgbClr val="FFFFFF"/>
                  </a:solidFill>
                  <a:latin typeface="HelveticaNeueLTStd-Roman"/>
                  <a:cs typeface="HelveticaNeueLTStd-Roman"/>
                </a:rPr>
                <a:t>besteht</a:t>
              </a:r>
              <a:r>
                <a:rPr sz="1600" spc="20" dirty="0">
                  <a:solidFill>
                    <a:srgbClr val="FFFFFF"/>
                  </a:solidFill>
                  <a:latin typeface="HelveticaNeueLTStd-Roman"/>
                  <a:cs typeface="HelveticaNeueLTStd-Roman"/>
                </a:rPr>
                <a:t> </a:t>
              </a:r>
              <a:r>
                <a:rPr sz="1600" spc="15" dirty="0">
                  <a:solidFill>
                    <a:srgbClr val="FFFFFF"/>
                  </a:solidFill>
                  <a:latin typeface="HelveticaNeueLTStd-Roman"/>
                  <a:cs typeface="HelveticaNeueLTStd-Roman"/>
                </a:rPr>
                <a:t>bis</a:t>
              </a:r>
              <a:r>
                <a:rPr sz="1600" spc="25" dirty="0">
                  <a:solidFill>
                    <a:srgbClr val="FFFFFF"/>
                  </a:solidFill>
                  <a:latin typeface="HelveticaNeueLTStd-Roman"/>
                  <a:cs typeface="HelveticaNeueLTStd-Roman"/>
                </a:rPr>
                <a:t> </a:t>
              </a:r>
              <a:r>
                <a:rPr sz="1600" dirty="0">
                  <a:solidFill>
                    <a:srgbClr val="FFFFFF"/>
                  </a:solidFill>
                  <a:latin typeface="HelveticaNeueLTStd-Roman"/>
                  <a:cs typeface="HelveticaNeueLTStd-Roman"/>
                </a:rPr>
                <a:t>zu</a:t>
              </a:r>
              <a:endParaRPr sz="1600" dirty="0">
                <a:latin typeface="HelveticaNeueLTStd-Roman"/>
                <a:cs typeface="HelveticaNeueLTStd-Roman"/>
              </a:endParaRPr>
            </a:p>
            <a:p>
              <a:pPr algn="ctr">
                <a:lnSpc>
                  <a:spcPct val="100000"/>
                </a:lnSpc>
                <a:spcBef>
                  <a:spcPts val="580"/>
                </a:spcBef>
              </a:pPr>
              <a:r>
                <a:rPr sz="2100" b="1" spc="15" dirty="0">
                  <a:solidFill>
                    <a:srgbClr val="FFFFFF"/>
                  </a:solidFill>
                  <a:latin typeface="Helvetica Neue LT Std 75"/>
                  <a:cs typeface="Helvetica Neue LT Std 75"/>
                </a:rPr>
                <a:t>7</a:t>
              </a:r>
              <a:r>
                <a:rPr sz="2100" b="1" dirty="0">
                  <a:solidFill>
                    <a:srgbClr val="FFFFFF"/>
                  </a:solidFill>
                  <a:latin typeface="Helvetica Neue LT Std 75"/>
                  <a:cs typeface="Helvetica Neue LT Std 75"/>
                </a:rPr>
                <a:t>0</a:t>
              </a:r>
              <a:r>
                <a:rPr sz="2100" b="1" spc="-295" dirty="0">
                  <a:solidFill>
                    <a:srgbClr val="FFFFFF"/>
                  </a:solidFill>
                  <a:latin typeface="Helvetica Neue LT Std 75"/>
                  <a:cs typeface="Helvetica Neue LT Std 75"/>
                </a:rPr>
                <a:t> </a:t>
              </a:r>
              <a:r>
                <a:rPr sz="2100" b="1" dirty="0">
                  <a:solidFill>
                    <a:srgbClr val="FFFFFF"/>
                  </a:solidFill>
                  <a:latin typeface="Helvetica Neue LT Std 75"/>
                  <a:cs typeface="Helvetica Neue LT Std 75"/>
                </a:rPr>
                <a:t>%</a:t>
              </a:r>
              <a:endParaRPr sz="2100" dirty="0">
                <a:latin typeface="Helvetica Neue LT Std 75"/>
                <a:cs typeface="Helvetica Neue LT Std 75"/>
              </a:endParaRPr>
            </a:p>
            <a:p>
              <a:pPr marR="3175" algn="ctr">
                <a:lnSpc>
                  <a:spcPct val="100000"/>
                </a:lnSpc>
                <a:spcBef>
                  <a:spcPts val="380"/>
                </a:spcBef>
              </a:pPr>
              <a:r>
                <a:rPr sz="1600" spc="15" dirty="0">
                  <a:solidFill>
                    <a:srgbClr val="FFFFFF"/>
                  </a:solidFill>
                  <a:latin typeface="HelveticaNeueLTStd-Roman"/>
                  <a:cs typeface="HelveticaNeueLTStd-Roman"/>
                </a:rPr>
                <a:t>aus</a:t>
              </a:r>
              <a:r>
                <a:rPr sz="1600" spc="20" dirty="0">
                  <a:solidFill>
                    <a:srgbClr val="FFFFFF"/>
                  </a:solidFill>
                  <a:latin typeface="HelveticaNeueLTStd-Roman"/>
                  <a:cs typeface="HelveticaNeueLTStd-Roman"/>
                </a:rPr>
                <a:t> </a:t>
              </a:r>
              <a:r>
                <a:rPr sz="1600" spc="-15" dirty="0">
                  <a:solidFill>
                    <a:srgbClr val="FFFFFF"/>
                  </a:solidFill>
                  <a:latin typeface="HelveticaNeueLTStd-Roman"/>
                  <a:cs typeface="HelveticaNeueLTStd-Roman"/>
                </a:rPr>
                <a:t>Wasser.</a:t>
              </a:r>
              <a:endParaRPr sz="1600" dirty="0">
                <a:latin typeface="HelveticaNeueLTStd-Roman"/>
                <a:cs typeface="HelveticaNeueLTStd-Roman"/>
              </a:endParaRPr>
            </a:p>
          </p:txBody>
        </p:sp>
      </p:grpSp>
      <p:pic>
        <p:nvPicPr>
          <p:cNvPr id="12" name="object 5">
            <a:extLst>
              <a:ext uri="{FF2B5EF4-FFF2-40B4-BE49-F238E27FC236}">
                <a16:creationId xmlns:a16="http://schemas.microsoft.com/office/drawing/2014/main" id="{EB947D0E-6CB8-E698-9B66-788F0BB820C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589" y="1446044"/>
            <a:ext cx="1515342" cy="45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8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299" y="751699"/>
            <a:ext cx="57571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pc="50" dirty="0"/>
              <a:t>Konzentration</a:t>
            </a:r>
            <a:r>
              <a:rPr lang="de-DE" spc="85" dirty="0"/>
              <a:t> </a:t>
            </a:r>
            <a:r>
              <a:rPr lang="de-DE" spc="40" dirty="0"/>
              <a:t>auf</a:t>
            </a:r>
            <a:r>
              <a:rPr lang="de-DE" spc="85" dirty="0"/>
              <a:t> </a:t>
            </a:r>
            <a:r>
              <a:rPr lang="de-DE" spc="55" dirty="0"/>
              <a:t>chronische</a:t>
            </a:r>
            <a:r>
              <a:rPr lang="de-DE" spc="90" dirty="0"/>
              <a:t> </a:t>
            </a:r>
            <a:r>
              <a:rPr lang="de-DE" spc="55" dirty="0"/>
              <a:t>Krankheiten</a:t>
            </a:r>
            <a:endParaRPr lang="de-DE" spc="55" noProof="0" dirty="0"/>
          </a:p>
        </p:txBody>
      </p:sp>
      <p:sp>
        <p:nvSpPr>
          <p:cNvPr id="3" name="object 3"/>
          <p:cNvSpPr txBox="1"/>
          <p:nvPr/>
        </p:nvSpPr>
        <p:spPr>
          <a:xfrm>
            <a:off x="503999" y="1344001"/>
            <a:ext cx="7325995" cy="4762299"/>
          </a:xfrm>
          <a:prstGeom prst="rect">
            <a:avLst/>
          </a:prstGeom>
          <a:solidFill>
            <a:srgbClr val="E5EBEF"/>
          </a:solidFill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dirty="0"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cs typeface="Helvetica Neue LT Std 75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cs typeface="Helvetica Neue LT Std 75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395" y="1343990"/>
            <a:ext cx="3743998" cy="23400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0395" y="3780002"/>
            <a:ext cx="3743998" cy="2340000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4CB8F78-A3CC-4BC3-B27D-0D3075536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20000"/>
            <a:ext cx="6775768" cy="426466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Zwei Drittel der Ausgaben des deutschen Gesundheitswesens </a:t>
            </a:r>
            <a:br>
              <a:rPr lang="de-DE" dirty="0"/>
            </a:br>
            <a:r>
              <a:rPr lang="de-DE" dirty="0"/>
              <a:t>für sieben chronische Krankheiten: circa 221 Mrd. Euro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Fokus </a:t>
            </a:r>
            <a:r>
              <a:rPr lang="de-DE" dirty="0">
                <a:solidFill>
                  <a:srgbClr val="006581"/>
                </a:solidFill>
              </a:rPr>
              <a:t>BLUEHEALTHTECH</a:t>
            </a:r>
            <a:r>
              <a:rPr lang="de-DE" dirty="0"/>
              <a:t> </a:t>
            </a:r>
          </a:p>
          <a:p>
            <a:pPr marL="285750" indent="-285750">
              <a:spcAft>
                <a:spcPts val="12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de-DE" dirty="0"/>
              <a:t>Innovative Verbesserung der</a:t>
            </a:r>
            <a:br>
              <a:rPr lang="de-DE" dirty="0"/>
            </a:br>
            <a:r>
              <a:rPr lang="de-DE" dirty="0"/>
              <a:t>Versorgung chronisch kranker Menschen</a:t>
            </a:r>
          </a:p>
          <a:p>
            <a:pPr marL="285750" indent="-285750">
              <a:spcAft>
                <a:spcPts val="12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de-DE" dirty="0"/>
              <a:t>Verwertung dafür bisher nicht genutzter mariner Technologien</a:t>
            </a:r>
          </a:p>
          <a:p>
            <a:pPr marL="285750" indent="-285750">
              <a:spcAft>
                <a:spcPts val="12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de-DE" dirty="0"/>
              <a:t>Vision, chronische Krankheiten zu erkennen und zu behandeln, bevor Symptome der Krankheit auftreten.</a:t>
            </a:r>
          </a:p>
          <a:p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C80A9A4-07C7-40CB-A27C-A8B67F48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22D0F3A8-0F06-4610-8AE9-4AF236F6AC3C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7BBE9402-66E7-41ED-8B75-9AD0CCF7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A0404A-5459-4144-BEA7-42517AB3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6</a:t>
            </a:fld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395" y="1344002"/>
            <a:ext cx="3743998" cy="4776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299" y="751699"/>
            <a:ext cx="50713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pc="40" dirty="0"/>
              <a:t>Technologische</a:t>
            </a:r>
            <a:r>
              <a:rPr lang="de-DE" spc="95" dirty="0"/>
              <a:t> </a:t>
            </a:r>
            <a:r>
              <a:rPr lang="de-DE" spc="55" dirty="0"/>
              <a:t>Schwerpunkte</a:t>
            </a:r>
            <a:endParaRPr lang="de-DE" spc="55" noProof="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876A9D1-28F5-4570-ADD8-D7A649EEA63F}"/>
              </a:ext>
            </a:extLst>
          </p:cNvPr>
          <p:cNvSpPr txBox="1"/>
          <p:nvPr/>
        </p:nvSpPr>
        <p:spPr>
          <a:xfrm>
            <a:off x="503999" y="1344001"/>
            <a:ext cx="7325995" cy="4762299"/>
          </a:xfrm>
          <a:prstGeom prst="rect">
            <a:avLst/>
          </a:prstGeom>
          <a:solidFill>
            <a:srgbClr val="E5EBEF"/>
          </a:solidFill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cs typeface="Helvetica Neue LT Std 75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95D6E725-10DF-4E9E-A54F-BE62852B4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20000"/>
            <a:ext cx="6535756" cy="4264660"/>
          </a:xfrm>
        </p:spPr>
        <p:txBody>
          <a:bodyPr/>
          <a:lstStyle/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de-DE" dirty="0"/>
              <a:t>Maritime instrumentelle Spurenstoff- und Isotopenanalytik</a:t>
            </a:r>
            <a:br>
              <a:rPr lang="de-DE" dirty="0"/>
            </a:br>
            <a:endParaRPr lang="de-DE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de-DE" dirty="0"/>
              <a:t>Sensorik / Biomarker / Künstliche Intelligenz</a:t>
            </a:r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de-DE" dirty="0"/>
              <a:t>Wirkstoffe mariner Lebewesen für medizinische Anwendung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F236DE-0277-4A6C-BC4B-C77A43B3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78317290-D54B-4616-A690-CB72B6478BBD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A4F9B1B-C35F-4E44-A248-E3266A36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545AA72-EB25-4C08-BA2E-9A0D70FB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7</a:t>
            </a:fld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A3816C4-2AF0-499D-9629-13C5FFE8F242}"/>
              </a:ext>
            </a:extLst>
          </p:cNvPr>
          <p:cNvSpPr/>
          <p:nvPr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4C766-B9C9-4A1E-89C5-F3DFEA5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55" dirty="0"/>
              <a:t>Das Innovationsfeld: Innovative Gesundheitstechnologien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41F510-6123-44D7-A5F2-338D6B1C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5359" y="1608104"/>
            <a:ext cx="5927524" cy="3270455"/>
          </a:xfrm>
        </p:spPr>
        <p:txBody>
          <a:bodyPr/>
          <a:lstStyle/>
          <a:p>
            <a:pPr marL="150813" marR="999490" indent="0">
              <a:lnSpc>
                <a:spcPct val="100000"/>
              </a:lnSpc>
              <a:spcAft>
                <a:spcPts val="800"/>
              </a:spcAft>
              <a:buClr>
                <a:srgbClr val="006581"/>
              </a:buClr>
              <a:buNone/>
            </a:pPr>
            <a:r>
              <a:rPr lang="de-DE" spc="10" dirty="0">
                <a:solidFill>
                  <a:srgbClr val="006581"/>
                </a:solidFill>
                <a:latin typeface="+mn-lt"/>
                <a:cs typeface="HelveticaNeueLTStd-Roman"/>
              </a:rPr>
              <a:t>Ökonomische Mehrwerte schaffen</a:t>
            </a:r>
          </a:p>
          <a:p>
            <a:pPr marL="493713" marR="999490" indent="-342900">
              <a:lnSpc>
                <a:spcPct val="100000"/>
              </a:lnSpc>
              <a:spcAft>
                <a:spcPts val="8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de-DE" spc="10" dirty="0">
                <a:solidFill>
                  <a:srgbClr val="231F20"/>
                </a:solidFill>
                <a:latin typeface="+mn-lt"/>
                <a:cs typeface="HelveticaNeueLTStd-Roman"/>
              </a:rPr>
              <a:t>Regionalen Strukturwandel gestallten</a:t>
            </a:r>
          </a:p>
          <a:p>
            <a:pPr marL="493713" marR="999490" indent="-342900">
              <a:lnSpc>
                <a:spcPct val="100000"/>
              </a:lnSpc>
              <a:spcAft>
                <a:spcPts val="8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de-DE" spc="10" dirty="0">
                <a:solidFill>
                  <a:srgbClr val="231F20"/>
                </a:solidFill>
                <a:latin typeface="+mn-lt"/>
                <a:cs typeface="HelveticaNeueLTStd-Roman"/>
              </a:rPr>
              <a:t>Marine Ressourcen und Forschungserkenntnisse in eine wirtschaftliche Verwertung überführen</a:t>
            </a:r>
          </a:p>
          <a:p>
            <a:pPr marL="493713" marR="999490" indent="-342900">
              <a:lnSpc>
                <a:spcPct val="100000"/>
              </a:lnSpc>
              <a:spcAft>
                <a:spcPts val="8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de-DE" spc="10" dirty="0">
                <a:solidFill>
                  <a:srgbClr val="231F20"/>
                </a:solidFill>
                <a:latin typeface="+mn-lt"/>
                <a:cs typeface="HelveticaNeueLTStd-Roman"/>
              </a:rPr>
              <a:t>Regionale Entwicklung sichern</a:t>
            </a:r>
          </a:p>
          <a:p>
            <a:pPr marL="493713" marR="999490" indent="-342900">
              <a:lnSpc>
                <a:spcPct val="100000"/>
              </a:lnSpc>
              <a:spcAft>
                <a:spcPts val="8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endParaRPr lang="de-DE" spc="10" dirty="0">
              <a:solidFill>
                <a:srgbClr val="231F20"/>
              </a:solidFill>
              <a:latin typeface="+mn-lt"/>
              <a:cs typeface="HelveticaNeueLTStd-Roman"/>
            </a:endParaRPr>
          </a:p>
          <a:p>
            <a:pPr marL="150813" marR="999490" indent="0">
              <a:lnSpc>
                <a:spcPct val="100000"/>
              </a:lnSpc>
              <a:spcAft>
                <a:spcPts val="800"/>
              </a:spcAft>
              <a:buClr>
                <a:srgbClr val="006581"/>
              </a:buClr>
              <a:buNone/>
            </a:pPr>
            <a:r>
              <a:rPr lang="de-DE" spc="10" dirty="0">
                <a:solidFill>
                  <a:srgbClr val="006581"/>
                </a:solidFill>
                <a:latin typeface="+mn-lt"/>
                <a:cs typeface="HelveticaNeueLTStd-Roman"/>
              </a:rPr>
              <a:t>Gesellschaftspolitische Mehrwerte schaffen</a:t>
            </a:r>
          </a:p>
          <a:p>
            <a:pPr marL="493713" marR="999490" indent="-342900">
              <a:lnSpc>
                <a:spcPct val="100000"/>
              </a:lnSpc>
              <a:spcAft>
                <a:spcPts val="8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de-DE" spc="10" dirty="0">
                <a:solidFill>
                  <a:srgbClr val="231F20"/>
                </a:solidFill>
                <a:latin typeface="+mn-lt"/>
                <a:cs typeface="HelveticaNeueLTStd-Roman"/>
              </a:rPr>
              <a:t>Lebensqualität verbessern</a:t>
            </a:r>
          </a:p>
          <a:p>
            <a:pPr marL="493713" marR="999490" indent="-342900">
              <a:lnSpc>
                <a:spcPct val="100000"/>
              </a:lnSpc>
              <a:spcAft>
                <a:spcPts val="8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de-DE" spc="10" dirty="0">
                <a:solidFill>
                  <a:srgbClr val="231F20"/>
                </a:solidFill>
                <a:latin typeface="+mn-lt"/>
                <a:cs typeface="HelveticaNeueLTStd-Roman"/>
              </a:rPr>
              <a:t>Behandlungskosten senken</a:t>
            </a:r>
          </a:p>
          <a:p>
            <a:pPr marL="493713" marR="999490" indent="-342900">
              <a:lnSpc>
                <a:spcPct val="100000"/>
              </a:lnSpc>
              <a:spcAft>
                <a:spcPts val="8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de-DE" spc="10" dirty="0">
                <a:solidFill>
                  <a:srgbClr val="231F20"/>
                </a:solidFill>
                <a:latin typeface="+mn-lt"/>
                <a:cs typeface="HelveticaNeueLTStd-Roman"/>
              </a:rPr>
              <a:t>Bewusstsein schaffen</a:t>
            </a:r>
          </a:p>
          <a:p>
            <a:pPr marL="493713" marR="999490" indent="-342900">
              <a:lnSpc>
                <a:spcPct val="100000"/>
              </a:lnSpc>
              <a:spcAft>
                <a:spcPts val="800"/>
              </a:spcAft>
              <a:buClr>
                <a:srgbClr val="006581"/>
              </a:buClr>
              <a:buFont typeface="Arial" panose="020B0604020202020204" pitchFamily="34" charset="0"/>
              <a:buChar char="•"/>
            </a:pPr>
            <a:r>
              <a:rPr lang="de-DE" spc="10" dirty="0">
                <a:solidFill>
                  <a:srgbClr val="231F20"/>
                </a:solidFill>
                <a:latin typeface="+mn-lt"/>
                <a:cs typeface="HelveticaNeueLTStd-Roman"/>
              </a:rPr>
              <a:t>Sichtbarkeit erzeugen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05F3F0-D1C1-4994-B0B0-AD38FC3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55E1C88A-E874-45D9-8592-A902661FE5D4}" type="datetime6">
              <a:rPr lang="de-DE" smtClean="0"/>
              <a:t>Februar 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8D1609-C01B-4DEE-8E41-FC8D984F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CF33C-134F-4191-8037-B9CE2D2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8</a:t>
            </a:fld>
            <a:endParaRPr lang="de-DE" dirty="0"/>
          </a:p>
        </p:txBody>
      </p:sp>
      <p:grpSp>
        <p:nvGrpSpPr>
          <p:cNvPr id="15" name="object 5">
            <a:extLst>
              <a:ext uri="{FF2B5EF4-FFF2-40B4-BE49-F238E27FC236}">
                <a16:creationId xmlns:a16="http://schemas.microsoft.com/office/drawing/2014/main" id="{53FD8612-0818-09B0-2874-C0146570B404}"/>
              </a:ext>
            </a:extLst>
          </p:cNvPr>
          <p:cNvGrpSpPr/>
          <p:nvPr/>
        </p:nvGrpSpPr>
        <p:grpSpPr>
          <a:xfrm>
            <a:off x="642980" y="1600200"/>
            <a:ext cx="5418455" cy="4093845"/>
            <a:chOff x="770856" y="1712222"/>
            <a:chExt cx="5418455" cy="4093845"/>
          </a:xfrm>
        </p:grpSpPr>
        <p:pic>
          <p:nvPicPr>
            <p:cNvPr id="16" name="object 6">
              <a:extLst>
                <a:ext uri="{FF2B5EF4-FFF2-40B4-BE49-F238E27FC236}">
                  <a16:creationId xmlns:a16="http://schemas.microsoft.com/office/drawing/2014/main" id="{720E5CF8-A9A5-4853-F4BF-E89BA720F5E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2500" y="2553740"/>
              <a:ext cx="2410384" cy="2410517"/>
            </a:xfrm>
            <a:prstGeom prst="rect">
              <a:avLst/>
            </a:prstGeom>
          </p:spPr>
        </p:pic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21DEC170-83CB-8329-3CA5-22DF39759FF6}"/>
                </a:ext>
              </a:extLst>
            </p:cNvPr>
            <p:cNvSpPr/>
            <p:nvPr/>
          </p:nvSpPr>
          <p:spPr>
            <a:xfrm>
              <a:off x="2641346" y="3061703"/>
              <a:ext cx="1597660" cy="1122680"/>
            </a:xfrm>
            <a:custGeom>
              <a:avLst/>
              <a:gdLst/>
              <a:ahLst/>
              <a:cxnLst/>
              <a:rect l="l" t="t" r="r" b="b"/>
              <a:pathLst>
                <a:path w="1597660" h="1122679">
                  <a:moveTo>
                    <a:pt x="26708" y="367512"/>
                  </a:moveTo>
                  <a:lnTo>
                    <a:pt x="0" y="367512"/>
                  </a:lnTo>
                  <a:lnTo>
                    <a:pt x="0" y="469811"/>
                  </a:lnTo>
                  <a:lnTo>
                    <a:pt x="26708" y="469811"/>
                  </a:lnTo>
                  <a:lnTo>
                    <a:pt x="26708" y="367512"/>
                  </a:lnTo>
                  <a:close/>
                </a:path>
                <a:path w="1597660" h="1122679">
                  <a:moveTo>
                    <a:pt x="151066" y="367499"/>
                  </a:moveTo>
                  <a:lnTo>
                    <a:pt x="126263" y="367499"/>
                  </a:lnTo>
                  <a:lnTo>
                    <a:pt x="126403" y="429094"/>
                  </a:lnTo>
                  <a:lnTo>
                    <a:pt x="110959" y="408660"/>
                  </a:lnTo>
                  <a:lnTo>
                    <a:pt x="79857" y="367499"/>
                  </a:lnTo>
                  <a:lnTo>
                    <a:pt x="56362" y="367499"/>
                  </a:lnTo>
                  <a:lnTo>
                    <a:pt x="56362" y="469811"/>
                  </a:lnTo>
                  <a:lnTo>
                    <a:pt x="81318" y="469811"/>
                  </a:lnTo>
                  <a:lnTo>
                    <a:pt x="81318" y="408660"/>
                  </a:lnTo>
                  <a:lnTo>
                    <a:pt x="127723" y="469811"/>
                  </a:lnTo>
                  <a:lnTo>
                    <a:pt x="151066" y="469811"/>
                  </a:lnTo>
                  <a:lnTo>
                    <a:pt x="151066" y="429094"/>
                  </a:lnTo>
                  <a:lnTo>
                    <a:pt x="151066" y="367499"/>
                  </a:lnTo>
                  <a:close/>
                </a:path>
                <a:path w="1597660" h="1122679">
                  <a:moveTo>
                    <a:pt x="275488" y="367499"/>
                  </a:moveTo>
                  <a:lnTo>
                    <a:pt x="250672" y="367499"/>
                  </a:lnTo>
                  <a:lnTo>
                    <a:pt x="250825" y="429094"/>
                  </a:lnTo>
                  <a:lnTo>
                    <a:pt x="235369" y="408660"/>
                  </a:lnTo>
                  <a:lnTo>
                    <a:pt x="204266" y="367499"/>
                  </a:lnTo>
                  <a:lnTo>
                    <a:pt x="180771" y="367499"/>
                  </a:lnTo>
                  <a:lnTo>
                    <a:pt x="180771" y="469811"/>
                  </a:lnTo>
                  <a:lnTo>
                    <a:pt x="205727" y="469811"/>
                  </a:lnTo>
                  <a:lnTo>
                    <a:pt x="205727" y="408660"/>
                  </a:lnTo>
                  <a:lnTo>
                    <a:pt x="252133" y="469811"/>
                  </a:lnTo>
                  <a:lnTo>
                    <a:pt x="275488" y="469811"/>
                  </a:lnTo>
                  <a:lnTo>
                    <a:pt x="275488" y="429094"/>
                  </a:lnTo>
                  <a:lnTo>
                    <a:pt x="275488" y="367499"/>
                  </a:lnTo>
                  <a:close/>
                </a:path>
                <a:path w="1597660" h="1122679">
                  <a:moveTo>
                    <a:pt x="294640" y="1035202"/>
                  </a:moveTo>
                  <a:lnTo>
                    <a:pt x="289572" y="1030693"/>
                  </a:lnTo>
                  <a:lnTo>
                    <a:pt x="283375" y="1027112"/>
                  </a:lnTo>
                  <a:lnTo>
                    <a:pt x="268719" y="1021753"/>
                  </a:lnTo>
                  <a:lnTo>
                    <a:pt x="261404" y="1020419"/>
                  </a:lnTo>
                  <a:lnTo>
                    <a:pt x="254076" y="1020419"/>
                  </a:lnTo>
                  <a:lnTo>
                    <a:pt x="215125" y="1034910"/>
                  </a:lnTo>
                  <a:lnTo>
                    <a:pt x="199555" y="1071270"/>
                  </a:lnTo>
                  <a:lnTo>
                    <a:pt x="199986" y="1078357"/>
                  </a:lnTo>
                  <a:lnTo>
                    <a:pt x="219710" y="1112202"/>
                  </a:lnTo>
                  <a:lnTo>
                    <a:pt x="252387" y="1122553"/>
                  </a:lnTo>
                  <a:lnTo>
                    <a:pt x="259232" y="1122553"/>
                  </a:lnTo>
                  <a:lnTo>
                    <a:pt x="293522" y="1100569"/>
                  </a:lnTo>
                  <a:lnTo>
                    <a:pt x="293522" y="1070279"/>
                  </a:lnTo>
                  <a:lnTo>
                    <a:pt x="271259" y="1070279"/>
                  </a:lnTo>
                  <a:lnTo>
                    <a:pt x="271259" y="1095781"/>
                  </a:lnTo>
                  <a:lnTo>
                    <a:pt x="264871" y="1098969"/>
                  </a:lnTo>
                  <a:lnTo>
                    <a:pt x="259194" y="1100569"/>
                  </a:lnTo>
                  <a:lnTo>
                    <a:pt x="248958" y="1100569"/>
                  </a:lnTo>
                  <a:lnTo>
                    <a:pt x="226034" y="1076807"/>
                  </a:lnTo>
                  <a:lnTo>
                    <a:pt x="226034" y="1065822"/>
                  </a:lnTo>
                  <a:lnTo>
                    <a:pt x="248666" y="1042250"/>
                  </a:lnTo>
                  <a:lnTo>
                    <a:pt x="258445" y="1042250"/>
                  </a:lnTo>
                  <a:lnTo>
                    <a:pt x="263017" y="1043241"/>
                  </a:lnTo>
                  <a:lnTo>
                    <a:pt x="272313" y="1047178"/>
                  </a:lnTo>
                  <a:lnTo>
                    <a:pt x="276428" y="1049858"/>
                  </a:lnTo>
                  <a:lnTo>
                    <a:pt x="279996" y="1053236"/>
                  </a:lnTo>
                  <a:lnTo>
                    <a:pt x="288925" y="1042250"/>
                  </a:lnTo>
                  <a:lnTo>
                    <a:pt x="294640" y="1035202"/>
                  </a:lnTo>
                  <a:close/>
                </a:path>
                <a:path w="1597660" h="1122679">
                  <a:moveTo>
                    <a:pt x="342404" y="857605"/>
                  </a:moveTo>
                  <a:lnTo>
                    <a:pt x="316623" y="857605"/>
                  </a:lnTo>
                  <a:lnTo>
                    <a:pt x="316623" y="956360"/>
                  </a:lnTo>
                  <a:lnTo>
                    <a:pt x="342404" y="956360"/>
                  </a:lnTo>
                  <a:lnTo>
                    <a:pt x="342404" y="857605"/>
                  </a:lnTo>
                  <a:close/>
                </a:path>
                <a:path w="1597660" h="1122679">
                  <a:moveTo>
                    <a:pt x="399440" y="1100150"/>
                  </a:moveTo>
                  <a:lnTo>
                    <a:pt x="345909" y="1100150"/>
                  </a:lnTo>
                  <a:lnTo>
                    <a:pt x="345909" y="1081557"/>
                  </a:lnTo>
                  <a:lnTo>
                    <a:pt x="392963" y="1081417"/>
                  </a:lnTo>
                  <a:lnTo>
                    <a:pt x="392963" y="1060983"/>
                  </a:lnTo>
                  <a:lnTo>
                    <a:pt x="345909" y="1060983"/>
                  </a:lnTo>
                  <a:lnTo>
                    <a:pt x="345909" y="1042530"/>
                  </a:lnTo>
                  <a:lnTo>
                    <a:pt x="398030" y="1042530"/>
                  </a:lnTo>
                  <a:lnTo>
                    <a:pt x="398030" y="1021969"/>
                  </a:lnTo>
                  <a:lnTo>
                    <a:pt x="320128" y="1021969"/>
                  </a:lnTo>
                  <a:lnTo>
                    <a:pt x="320128" y="1120711"/>
                  </a:lnTo>
                  <a:lnTo>
                    <a:pt x="399440" y="1120711"/>
                  </a:lnTo>
                  <a:lnTo>
                    <a:pt x="399440" y="1100150"/>
                  </a:lnTo>
                  <a:close/>
                </a:path>
                <a:path w="1597660" h="1122679">
                  <a:moveTo>
                    <a:pt x="409600" y="418439"/>
                  </a:moveTo>
                  <a:lnTo>
                    <a:pt x="400227" y="388518"/>
                  </a:lnTo>
                  <a:lnTo>
                    <a:pt x="398424" y="385927"/>
                  </a:lnTo>
                  <a:lnTo>
                    <a:pt x="393801" y="380898"/>
                  </a:lnTo>
                  <a:lnTo>
                    <a:pt x="388493" y="376516"/>
                  </a:lnTo>
                  <a:lnTo>
                    <a:pt x="382524" y="372757"/>
                  </a:lnTo>
                  <a:lnTo>
                    <a:pt x="382168" y="372605"/>
                  </a:lnTo>
                  <a:lnTo>
                    <a:pt x="382168" y="413042"/>
                  </a:lnTo>
                  <a:lnTo>
                    <a:pt x="382168" y="424230"/>
                  </a:lnTo>
                  <a:lnTo>
                    <a:pt x="359638" y="448945"/>
                  </a:lnTo>
                  <a:lnTo>
                    <a:pt x="349516" y="448945"/>
                  </a:lnTo>
                  <a:lnTo>
                    <a:pt x="326415" y="424230"/>
                  </a:lnTo>
                  <a:lnTo>
                    <a:pt x="326415" y="413042"/>
                  </a:lnTo>
                  <a:lnTo>
                    <a:pt x="349516" y="388518"/>
                  </a:lnTo>
                  <a:lnTo>
                    <a:pt x="359638" y="388518"/>
                  </a:lnTo>
                  <a:lnTo>
                    <a:pt x="382168" y="413042"/>
                  </a:lnTo>
                  <a:lnTo>
                    <a:pt x="382168" y="372605"/>
                  </a:lnTo>
                  <a:lnTo>
                    <a:pt x="376021" y="369760"/>
                  </a:lnTo>
                  <a:lnTo>
                    <a:pt x="369150" y="367626"/>
                  </a:lnTo>
                  <a:lnTo>
                    <a:pt x="361911" y="366331"/>
                  </a:lnTo>
                  <a:lnTo>
                    <a:pt x="354291" y="365899"/>
                  </a:lnTo>
                  <a:lnTo>
                    <a:pt x="346659" y="366331"/>
                  </a:lnTo>
                  <a:lnTo>
                    <a:pt x="310146" y="385927"/>
                  </a:lnTo>
                  <a:lnTo>
                    <a:pt x="298983" y="418439"/>
                  </a:lnTo>
                  <a:lnTo>
                    <a:pt x="299427" y="425780"/>
                  </a:lnTo>
                  <a:lnTo>
                    <a:pt x="320065" y="460984"/>
                  </a:lnTo>
                  <a:lnTo>
                    <a:pt x="354291" y="471703"/>
                  </a:lnTo>
                  <a:lnTo>
                    <a:pt x="361911" y="471271"/>
                  </a:lnTo>
                  <a:lnTo>
                    <a:pt x="398424" y="451319"/>
                  </a:lnTo>
                  <a:lnTo>
                    <a:pt x="400050" y="448945"/>
                  </a:lnTo>
                  <a:lnTo>
                    <a:pt x="402374" y="445579"/>
                  </a:lnTo>
                  <a:lnTo>
                    <a:pt x="405523" y="439356"/>
                  </a:lnTo>
                  <a:lnTo>
                    <a:pt x="407784" y="432752"/>
                  </a:lnTo>
                  <a:lnTo>
                    <a:pt x="409143" y="425780"/>
                  </a:lnTo>
                  <a:lnTo>
                    <a:pt x="409600" y="418439"/>
                  </a:lnTo>
                  <a:close/>
                </a:path>
                <a:path w="1597660" h="1122679">
                  <a:moveTo>
                    <a:pt x="462546" y="857618"/>
                  </a:moveTo>
                  <a:lnTo>
                    <a:pt x="438607" y="857618"/>
                  </a:lnTo>
                  <a:lnTo>
                    <a:pt x="438746" y="917054"/>
                  </a:lnTo>
                  <a:lnTo>
                    <a:pt x="423837" y="897343"/>
                  </a:lnTo>
                  <a:lnTo>
                    <a:pt x="393801" y="857618"/>
                  </a:lnTo>
                  <a:lnTo>
                    <a:pt x="371119" y="857618"/>
                  </a:lnTo>
                  <a:lnTo>
                    <a:pt x="371119" y="956360"/>
                  </a:lnTo>
                  <a:lnTo>
                    <a:pt x="395211" y="956360"/>
                  </a:lnTo>
                  <a:lnTo>
                    <a:pt x="395211" y="897343"/>
                  </a:lnTo>
                  <a:lnTo>
                    <a:pt x="440004" y="956360"/>
                  </a:lnTo>
                  <a:lnTo>
                    <a:pt x="462546" y="956360"/>
                  </a:lnTo>
                  <a:lnTo>
                    <a:pt x="462546" y="917054"/>
                  </a:lnTo>
                  <a:lnTo>
                    <a:pt x="462546" y="857618"/>
                  </a:lnTo>
                  <a:close/>
                </a:path>
                <a:path w="1597660" h="1122679">
                  <a:moveTo>
                    <a:pt x="502145" y="1097991"/>
                  </a:moveTo>
                  <a:lnTo>
                    <a:pt x="481418" y="1064361"/>
                  </a:lnTo>
                  <a:lnTo>
                    <a:pt x="468896" y="1060424"/>
                  </a:lnTo>
                  <a:lnTo>
                    <a:pt x="464299" y="1059014"/>
                  </a:lnTo>
                  <a:lnTo>
                    <a:pt x="450164" y="1050188"/>
                  </a:lnTo>
                  <a:lnTo>
                    <a:pt x="450164" y="1045768"/>
                  </a:lnTo>
                  <a:lnTo>
                    <a:pt x="451078" y="1044054"/>
                  </a:lnTo>
                  <a:lnTo>
                    <a:pt x="454736" y="1041704"/>
                  </a:lnTo>
                  <a:lnTo>
                    <a:pt x="457250" y="1041120"/>
                  </a:lnTo>
                  <a:lnTo>
                    <a:pt x="464489" y="1041120"/>
                  </a:lnTo>
                  <a:lnTo>
                    <a:pt x="469480" y="1042111"/>
                  </a:lnTo>
                  <a:lnTo>
                    <a:pt x="481418" y="1046048"/>
                  </a:lnTo>
                  <a:lnTo>
                    <a:pt x="487019" y="1048588"/>
                  </a:lnTo>
                  <a:lnTo>
                    <a:pt x="492290" y="1051687"/>
                  </a:lnTo>
                  <a:lnTo>
                    <a:pt x="497281" y="1041120"/>
                  </a:lnTo>
                  <a:lnTo>
                    <a:pt x="469696" y="1019987"/>
                  </a:lnTo>
                  <a:lnTo>
                    <a:pt x="454672" y="1019987"/>
                  </a:lnTo>
                  <a:lnTo>
                    <a:pt x="423202" y="1044054"/>
                  </a:lnTo>
                  <a:lnTo>
                    <a:pt x="423113" y="1056906"/>
                  </a:lnTo>
                  <a:lnTo>
                    <a:pt x="424688" y="1062088"/>
                  </a:lnTo>
                  <a:lnTo>
                    <a:pt x="460451" y="1081646"/>
                  </a:lnTo>
                  <a:lnTo>
                    <a:pt x="463943" y="1082700"/>
                  </a:lnTo>
                  <a:lnTo>
                    <a:pt x="475094" y="1095552"/>
                  </a:lnTo>
                  <a:lnTo>
                    <a:pt x="473989" y="1097610"/>
                  </a:lnTo>
                  <a:lnTo>
                    <a:pt x="469582" y="1100429"/>
                  </a:lnTo>
                  <a:lnTo>
                    <a:pt x="466547" y="1101128"/>
                  </a:lnTo>
                  <a:lnTo>
                    <a:pt x="457441" y="1101128"/>
                  </a:lnTo>
                  <a:lnTo>
                    <a:pt x="451408" y="1099731"/>
                  </a:lnTo>
                  <a:lnTo>
                    <a:pt x="437794" y="1094092"/>
                  </a:lnTo>
                  <a:lnTo>
                    <a:pt x="431901" y="1090472"/>
                  </a:lnTo>
                  <a:lnTo>
                    <a:pt x="426923" y="1086065"/>
                  </a:lnTo>
                  <a:lnTo>
                    <a:pt x="416915" y="1106208"/>
                  </a:lnTo>
                  <a:lnTo>
                    <a:pt x="422833" y="1111186"/>
                  </a:lnTo>
                  <a:lnTo>
                    <a:pt x="429856" y="1115110"/>
                  </a:lnTo>
                  <a:lnTo>
                    <a:pt x="446100" y="1120838"/>
                  </a:lnTo>
                  <a:lnTo>
                    <a:pt x="454253" y="1122260"/>
                  </a:lnTo>
                  <a:lnTo>
                    <a:pt x="469836" y="1122260"/>
                  </a:lnTo>
                  <a:lnTo>
                    <a:pt x="501180" y="1101128"/>
                  </a:lnTo>
                  <a:lnTo>
                    <a:pt x="502145" y="1097991"/>
                  </a:lnTo>
                  <a:close/>
                </a:path>
                <a:path w="1597660" h="1122679">
                  <a:moveTo>
                    <a:pt x="524878" y="367499"/>
                  </a:moveTo>
                  <a:lnTo>
                    <a:pt x="497446" y="367499"/>
                  </a:lnTo>
                  <a:lnTo>
                    <a:pt x="471754" y="441502"/>
                  </a:lnTo>
                  <a:lnTo>
                    <a:pt x="446214" y="367499"/>
                  </a:lnTo>
                  <a:lnTo>
                    <a:pt x="417461" y="367499"/>
                  </a:lnTo>
                  <a:lnTo>
                    <a:pt x="457161" y="469811"/>
                  </a:lnTo>
                  <a:lnTo>
                    <a:pt x="484886" y="469811"/>
                  </a:lnTo>
                  <a:lnTo>
                    <a:pt x="495947" y="441502"/>
                  </a:lnTo>
                  <a:lnTo>
                    <a:pt x="524878" y="367499"/>
                  </a:lnTo>
                  <a:close/>
                </a:path>
                <a:path w="1597660" h="1122679">
                  <a:moveTo>
                    <a:pt x="582739" y="857618"/>
                  </a:moveTo>
                  <a:lnTo>
                    <a:pt x="558787" y="857618"/>
                  </a:lnTo>
                  <a:lnTo>
                    <a:pt x="558927" y="917054"/>
                  </a:lnTo>
                  <a:lnTo>
                    <a:pt x="544017" y="897343"/>
                  </a:lnTo>
                  <a:lnTo>
                    <a:pt x="513994" y="857618"/>
                  </a:lnTo>
                  <a:lnTo>
                    <a:pt x="491312" y="857618"/>
                  </a:lnTo>
                  <a:lnTo>
                    <a:pt x="491312" y="956360"/>
                  </a:lnTo>
                  <a:lnTo>
                    <a:pt x="515404" y="956360"/>
                  </a:lnTo>
                  <a:lnTo>
                    <a:pt x="515404" y="897343"/>
                  </a:lnTo>
                  <a:lnTo>
                    <a:pt x="560197" y="956360"/>
                  </a:lnTo>
                  <a:lnTo>
                    <a:pt x="582739" y="956360"/>
                  </a:lnTo>
                  <a:lnTo>
                    <a:pt x="582739" y="917054"/>
                  </a:lnTo>
                  <a:lnTo>
                    <a:pt x="582739" y="857618"/>
                  </a:lnTo>
                  <a:close/>
                </a:path>
                <a:path w="1597660" h="1122679">
                  <a:moveTo>
                    <a:pt x="613219" y="1021969"/>
                  </a:moveTo>
                  <a:lnTo>
                    <a:pt x="587438" y="1021969"/>
                  </a:lnTo>
                  <a:lnTo>
                    <a:pt x="587438" y="1086294"/>
                  </a:lnTo>
                  <a:lnTo>
                    <a:pt x="585724" y="1091298"/>
                  </a:lnTo>
                  <a:lnTo>
                    <a:pt x="578866" y="1098715"/>
                  </a:lnTo>
                  <a:lnTo>
                    <a:pt x="574382" y="1100569"/>
                  </a:lnTo>
                  <a:lnTo>
                    <a:pt x="563206" y="1100569"/>
                  </a:lnTo>
                  <a:lnTo>
                    <a:pt x="558558" y="1098689"/>
                  </a:lnTo>
                  <a:lnTo>
                    <a:pt x="551243" y="1091184"/>
                  </a:lnTo>
                  <a:lnTo>
                    <a:pt x="549440" y="1086294"/>
                  </a:lnTo>
                  <a:lnTo>
                    <a:pt x="549402" y="1021969"/>
                  </a:lnTo>
                  <a:lnTo>
                    <a:pt x="523621" y="1021969"/>
                  </a:lnTo>
                  <a:lnTo>
                    <a:pt x="523621" y="1088555"/>
                  </a:lnTo>
                  <a:lnTo>
                    <a:pt x="525475" y="1096035"/>
                  </a:lnTo>
                  <a:lnTo>
                    <a:pt x="532904" y="1108900"/>
                  </a:lnTo>
                  <a:lnTo>
                    <a:pt x="538162" y="1113866"/>
                  </a:lnTo>
                  <a:lnTo>
                    <a:pt x="551776" y="1120813"/>
                  </a:lnTo>
                  <a:lnTo>
                    <a:pt x="559689" y="1122553"/>
                  </a:lnTo>
                  <a:lnTo>
                    <a:pt x="577723" y="1122553"/>
                  </a:lnTo>
                  <a:lnTo>
                    <a:pt x="585584" y="1120813"/>
                  </a:lnTo>
                  <a:lnTo>
                    <a:pt x="599020" y="1113866"/>
                  </a:lnTo>
                  <a:lnTo>
                    <a:pt x="604177" y="1108900"/>
                  </a:lnTo>
                  <a:lnTo>
                    <a:pt x="608863" y="1100569"/>
                  </a:lnTo>
                  <a:lnTo>
                    <a:pt x="611416" y="1096035"/>
                  </a:lnTo>
                  <a:lnTo>
                    <a:pt x="613219" y="1088555"/>
                  </a:lnTo>
                  <a:lnTo>
                    <a:pt x="613219" y="1021969"/>
                  </a:lnTo>
                  <a:close/>
                </a:path>
                <a:path w="1597660" h="1122679">
                  <a:moveTo>
                    <a:pt x="637908" y="469811"/>
                  </a:moveTo>
                  <a:lnTo>
                    <a:pt x="630313" y="451713"/>
                  </a:lnTo>
                  <a:lnTo>
                    <a:pt x="621741" y="431279"/>
                  </a:lnTo>
                  <a:lnTo>
                    <a:pt x="606437" y="394792"/>
                  </a:lnTo>
                  <a:lnTo>
                    <a:pt x="594995" y="367499"/>
                  </a:lnTo>
                  <a:lnTo>
                    <a:pt x="594563" y="367499"/>
                  </a:lnTo>
                  <a:lnTo>
                    <a:pt x="594563" y="431279"/>
                  </a:lnTo>
                  <a:lnTo>
                    <a:pt x="566254" y="431279"/>
                  </a:lnTo>
                  <a:lnTo>
                    <a:pt x="580555" y="394792"/>
                  </a:lnTo>
                  <a:lnTo>
                    <a:pt x="594563" y="431279"/>
                  </a:lnTo>
                  <a:lnTo>
                    <a:pt x="594563" y="367499"/>
                  </a:lnTo>
                  <a:lnTo>
                    <a:pt x="567563" y="367499"/>
                  </a:lnTo>
                  <a:lnTo>
                    <a:pt x="523633" y="469811"/>
                  </a:lnTo>
                  <a:lnTo>
                    <a:pt x="551078" y="469811"/>
                  </a:lnTo>
                  <a:lnTo>
                    <a:pt x="558228" y="451713"/>
                  </a:lnTo>
                  <a:lnTo>
                    <a:pt x="602437" y="451713"/>
                  </a:lnTo>
                  <a:lnTo>
                    <a:pt x="609447" y="469811"/>
                  </a:lnTo>
                  <a:lnTo>
                    <a:pt x="637908" y="469811"/>
                  </a:lnTo>
                  <a:close/>
                </a:path>
                <a:path w="1597660" h="1122679">
                  <a:moveTo>
                    <a:pt x="712304" y="906780"/>
                  </a:moveTo>
                  <a:lnTo>
                    <a:pt x="697039" y="870546"/>
                  </a:lnTo>
                  <a:lnTo>
                    <a:pt x="685812" y="862533"/>
                  </a:lnTo>
                  <a:lnTo>
                    <a:pt x="685812" y="901560"/>
                  </a:lnTo>
                  <a:lnTo>
                    <a:pt x="685812" y="912368"/>
                  </a:lnTo>
                  <a:lnTo>
                    <a:pt x="664070" y="936218"/>
                  </a:lnTo>
                  <a:lnTo>
                    <a:pt x="654304" y="936218"/>
                  </a:lnTo>
                  <a:lnTo>
                    <a:pt x="632002" y="912368"/>
                  </a:lnTo>
                  <a:lnTo>
                    <a:pt x="632002" y="901560"/>
                  </a:lnTo>
                  <a:lnTo>
                    <a:pt x="654304" y="877900"/>
                  </a:lnTo>
                  <a:lnTo>
                    <a:pt x="664070" y="877900"/>
                  </a:lnTo>
                  <a:lnTo>
                    <a:pt x="685812" y="901560"/>
                  </a:lnTo>
                  <a:lnTo>
                    <a:pt x="685812" y="862533"/>
                  </a:lnTo>
                  <a:lnTo>
                    <a:pt x="679881" y="859790"/>
                  </a:lnTo>
                  <a:lnTo>
                    <a:pt x="673252" y="857719"/>
                  </a:lnTo>
                  <a:lnTo>
                    <a:pt x="666267" y="856488"/>
                  </a:lnTo>
                  <a:lnTo>
                    <a:pt x="658914" y="856068"/>
                  </a:lnTo>
                  <a:lnTo>
                    <a:pt x="651548" y="856488"/>
                  </a:lnTo>
                  <a:lnTo>
                    <a:pt x="616305" y="875398"/>
                  </a:lnTo>
                  <a:lnTo>
                    <a:pt x="605523" y="906780"/>
                  </a:lnTo>
                  <a:lnTo>
                    <a:pt x="605955" y="913866"/>
                  </a:lnTo>
                  <a:lnTo>
                    <a:pt x="625881" y="947851"/>
                  </a:lnTo>
                  <a:lnTo>
                    <a:pt x="658914" y="958189"/>
                  </a:lnTo>
                  <a:lnTo>
                    <a:pt x="666267" y="957770"/>
                  </a:lnTo>
                  <a:lnTo>
                    <a:pt x="701497" y="938530"/>
                  </a:lnTo>
                  <a:lnTo>
                    <a:pt x="703084" y="936218"/>
                  </a:lnTo>
                  <a:lnTo>
                    <a:pt x="705319" y="932980"/>
                  </a:lnTo>
                  <a:lnTo>
                    <a:pt x="708367" y="926960"/>
                  </a:lnTo>
                  <a:lnTo>
                    <a:pt x="710552" y="920584"/>
                  </a:lnTo>
                  <a:lnTo>
                    <a:pt x="711860" y="913866"/>
                  </a:lnTo>
                  <a:lnTo>
                    <a:pt x="712304" y="906780"/>
                  </a:lnTo>
                  <a:close/>
                </a:path>
                <a:path w="1597660" h="1122679">
                  <a:moveTo>
                    <a:pt x="724230" y="367499"/>
                  </a:moveTo>
                  <a:lnTo>
                    <a:pt x="636524" y="367499"/>
                  </a:lnTo>
                  <a:lnTo>
                    <a:pt x="636524" y="389547"/>
                  </a:lnTo>
                  <a:lnTo>
                    <a:pt x="666877" y="389547"/>
                  </a:lnTo>
                  <a:lnTo>
                    <a:pt x="666877" y="469811"/>
                  </a:lnTo>
                  <a:lnTo>
                    <a:pt x="693585" y="469811"/>
                  </a:lnTo>
                  <a:lnTo>
                    <a:pt x="693585" y="389547"/>
                  </a:lnTo>
                  <a:lnTo>
                    <a:pt x="724230" y="389547"/>
                  </a:lnTo>
                  <a:lnTo>
                    <a:pt x="724230" y="367499"/>
                  </a:lnTo>
                  <a:close/>
                </a:path>
                <a:path w="1597660" h="1122679">
                  <a:moveTo>
                    <a:pt x="732282" y="1021969"/>
                  </a:moveTo>
                  <a:lnTo>
                    <a:pt x="708342" y="1021969"/>
                  </a:lnTo>
                  <a:lnTo>
                    <a:pt x="708482" y="1081417"/>
                  </a:lnTo>
                  <a:lnTo>
                    <a:pt x="693572" y="1061694"/>
                  </a:lnTo>
                  <a:lnTo>
                    <a:pt x="663536" y="1021969"/>
                  </a:lnTo>
                  <a:lnTo>
                    <a:pt x="640854" y="1021969"/>
                  </a:lnTo>
                  <a:lnTo>
                    <a:pt x="640854" y="1120711"/>
                  </a:lnTo>
                  <a:lnTo>
                    <a:pt x="664946" y="1120711"/>
                  </a:lnTo>
                  <a:lnTo>
                    <a:pt x="664946" y="1061694"/>
                  </a:lnTo>
                  <a:lnTo>
                    <a:pt x="709739" y="1120711"/>
                  </a:lnTo>
                  <a:lnTo>
                    <a:pt x="732282" y="1120711"/>
                  </a:lnTo>
                  <a:lnTo>
                    <a:pt x="732282" y="1081417"/>
                  </a:lnTo>
                  <a:lnTo>
                    <a:pt x="732282" y="1021969"/>
                  </a:lnTo>
                  <a:close/>
                </a:path>
                <a:path w="1597660" h="1122679">
                  <a:moveTo>
                    <a:pt x="763130" y="50558"/>
                  </a:moveTo>
                  <a:lnTo>
                    <a:pt x="748982" y="15201"/>
                  </a:lnTo>
                  <a:lnTo>
                    <a:pt x="748982" y="43484"/>
                  </a:lnTo>
                  <a:lnTo>
                    <a:pt x="748982" y="57835"/>
                  </a:lnTo>
                  <a:lnTo>
                    <a:pt x="718299" y="88557"/>
                  </a:lnTo>
                  <a:lnTo>
                    <a:pt x="683679" y="88557"/>
                  </a:lnTo>
                  <a:lnTo>
                    <a:pt x="683679" y="12573"/>
                  </a:lnTo>
                  <a:lnTo>
                    <a:pt x="717816" y="12573"/>
                  </a:lnTo>
                  <a:lnTo>
                    <a:pt x="747293" y="36982"/>
                  </a:lnTo>
                  <a:lnTo>
                    <a:pt x="748982" y="43484"/>
                  </a:lnTo>
                  <a:lnTo>
                    <a:pt x="748982" y="15201"/>
                  </a:lnTo>
                  <a:lnTo>
                    <a:pt x="710984" y="0"/>
                  </a:lnTo>
                  <a:lnTo>
                    <a:pt x="669810" y="0"/>
                  </a:lnTo>
                  <a:lnTo>
                    <a:pt x="669810" y="101130"/>
                  </a:lnTo>
                  <a:lnTo>
                    <a:pt x="710552" y="101130"/>
                  </a:lnTo>
                  <a:lnTo>
                    <a:pt x="745947" y="88557"/>
                  </a:lnTo>
                  <a:lnTo>
                    <a:pt x="748131" y="86728"/>
                  </a:lnTo>
                  <a:lnTo>
                    <a:pt x="762698" y="57543"/>
                  </a:lnTo>
                  <a:lnTo>
                    <a:pt x="763130" y="50558"/>
                  </a:lnTo>
                  <a:close/>
                </a:path>
                <a:path w="1597660" h="1122679">
                  <a:moveTo>
                    <a:pt x="769962" y="367512"/>
                  </a:moveTo>
                  <a:lnTo>
                    <a:pt x="743254" y="367512"/>
                  </a:lnTo>
                  <a:lnTo>
                    <a:pt x="743254" y="469811"/>
                  </a:lnTo>
                  <a:lnTo>
                    <a:pt x="769962" y="469811"/>
                  </a:lnTo>
                  <a:lnTo>
                    <a:pt x="769962" y="367512"/>
                  </a:lnTo>
                  <a:close/>
                </a:path>
                <a:path w="1597660" h="1122679">
                  <a:moveTo>
                    <a:pt x="823683" y="857618"/>
                  </a:moveTo>
                  <a:lnTo>
                    <a:pt x="797204" y="857618"/>
                  </a:lnTo>
                  <a:lnTo>
                    <a:pt x="772401" y="929030"/>
                  </a:lnTo>
                  <a:lnTo>
                    <a:pt x="747750" y="857618"/>
                  </a:lnTo>
                  <a:lnTo>
                    <a:pt x="720001" y="857618"/>
                  </a:lnTo>
                  <a:lnTo>
                    <a:pt x="758317" y="956360"/>
                  </a:lnTo>
                  <a:lnTo>
                    <a:pt x="785088" y="956360"/>
                  </a:lnTo>
                  <a:lnTo>
                    <a:pt x="795769" y="929030"/>
                  </a:lnTo>
                  <a:lnTo>
                    <a:pt x="823683" y="857618"/>
                  </a:lnTo>
                  <a:close/>
                </a:path>
                <a:path w="1597660" h="1122679">
                  <a:moveTo>
                    <a:pt x="850519" y="101130"/>
                  </a:moveTo>
                  <a:lnTo>
                    <a:pt x="850480" y="90436"/>
                  </a:lnTo>
                  <a:lnTo>
                    <a:pt x="850417" y="66306"/>
                  </a:lnTo>
                  <a:lnTo>
                    <a:pt x="850328" y="46901"/>
                  </a:lnTo>
                  <a:lnTo>
                    <a:pt x="850277" y="42468"/>
                  </a:lnTo>
                  <a:lnTo>
                    <a:pt x="847636" y="35953"/>
                  </a:lnTo>
                  <a:lnTo>
                    <a:pt x="847013" y="35394"/>
                  </a:lnTo>
                  <a:lnTo>
                    <a:pt x="837234" y="26606"/>
                  </a:lnTo>
                  <a:lnTo>
                    <a:pt x="829868" y="24269"/>
                  </a:lnTo>
                  <a:lnTo>
                    <a:pt x="813879" y="24269"/>
                  </a:lnTo>
                  <a:lnTo>
                    <a:pt x="808316" y="25069"/>
                  </a:lnTo>
                  <a:lnTo>
                    <a:pt x="798969" y="28244"/>
                  </a:lnTo>
                  <a:lnTo>
                    <a:pt x="793889" y="30822"/>
                  </a:lnTo>
                  <a:lnTo>
                    <a:pt x="788403" y="34378"/>
                  </a:lnTo>
                  <a:lnTo>
                    <a:pt x="794029" y="43624"/>
                  </a:lnTo>
                  <a:lnTo>
                    <a:pt x="802030" y="38138"/>
                  </a:lnTo>
                  <a:lnTo>
                    <a:pt x="809879" y="35394"/>
                  </a:lnTo>
                  <a:lnTo>
                    <a:pt x="823937" y="35394"/>
                  </a:lnTo>
                  <a:lnTo>
                    <a:pt x="828776" y="36868"/>
                  </a:lnTo>
                  <a:lnTo>
                    <a:pt x="835418" y="42735"/>
                  </a:lnTo>
                  <a:lnTo>
                    <a:pt x="837082" y="46901"/>
                  </a:lnTo>
                  <a:lnTo>
                    <a:pt x="837082" y="55905"/>
                  </a:lnTo>
                  <a:lnTo>
                    <a:pt x="837082" y="66306"/>
                  </a:lnTo>
                  <a:lnTo>
                    <a:pt x="837082" y="73964"/>
                  </a:lnTo>
                  <a:lnTo>
                    <a:pt x="836218" y="78981"/>
                  </a:lnTo>
                  <a:lnTo>
                    <a:pt x="833589" y="82994"/>
                  </a:lnTo>
                  <a:lnTo>
                    <a:pt x="824826" y="89065"/>
                  </a:lnTo>
                  <a:lnTo>
                    <a:pt x="819505" y="90576"/>
                  </a:lnTo>
                  <a:lnTo>
                    <a:pt x="808240" y="90576"/>
                  </a:lnTo>
                  <a:lnTo>
                    <a:pt x="804240" y="89420"/>
                  </a:lnTo>
                  <a:lnTo>
                    <a:pt x="798271" y="84797"/>
                  </a:lnTo>
                  <a:lnTo>
                    <a:pt x="796785" y="81673"/>
                  </a:lnTo>
                  <a:lnTo>
                    <a:pt x="796785" y="73774"/>
                  </a:lnTo>
                  <a:lnTo>
                    <a:pt x="798245" y="70891"/>
                  </a:lnTo>
                  <a:lnTo>
                    <a:pt x="804125" y="67221"/>
                  </a:lnTo>
                  <a:lnTo>
                    <a:pt x="808621" y="66306"/>
                  </a:lnTo>
                  <a:lnTo>
                    <a:pt x="837082" y="66306"/>
                  </a:lnTo>
                  <a:lnTo>
                    <a:pt x="837082" y="55905"/>
                  </a:lnTo>
                  <a:lnTo>
                    <a:pt x="812812" y="55905"/>
                  </a:lnTo>
                  <a:lnTo>
                    <a:pt x="803757" y="56007"/>
                  </a:lnTo>
                  <a:lnTo>
                    <a:pt x="796709" y="58051"/>
                  </a:lnTo>
                  <a:lnTo>
                    <a:pt x="786599" y="66040"/>
                  </a:lnTo>
                  <a:lnTo>
                    <a:pt x="784072" y="71462"/>
                  </a:lnTo>
                  <a:lnTo>
                    <a:pt x="784136" y="82994"/>
                  </a:lnTo>
                  <a:lnTo>
                    <a:pt x="805205" y="101701"/>
                  </a:lnTo>
                  <a:lnTo>
                    <a:pt x="810501" y="101701"/>
                  </a:lnTo>
                  <a:lnTo>
                    <a:pt x="818997" y="101003"/>
                  </a:lnTo>
                  <a:lnTo>
                    <a:pt x="826287" y="98882"/>
                  </a:lnTo>
                  <a:lnTo>
                    <a:pt x="832358" y="95364"/>
                  </a:lnTo>
                  <a:lnTo>
                    <a:pt x="837095" y="90576"/>
                  </a:lnTo>
                  <a:lnTo>
                    <a:pt x="837234" y="90436"/>
                  </a:lnTo>
                  <a:lnTo>
                    <a:pt x="837234" y="101130"/>
                  </a:lnTo>
                  <a:lnTo>
                    <a:pt x="850519" y="101130"/>
                  </a:lnTo>
                  <a:close/>
                </a:path>
                <a:path w="1597660" h="1122679">
                  <a:moveTo>
                    <a:pt x="856132" y="1071270"/>
                  </a:moveTo>
                  <a:lnTo>
                    <a:pt x="841578" y="1035621"/>
                  </a:lnTo>
                  <a:lnTo>
                    <a:pt x="829792" y="1027645"/>
                  </a:lnTo>
                  <a:lnTo>
                    <a:pt x="829792" y="1065911"/>
                  </a:lnTo>
                  <a:lnTo>
                    <a:pt x="829792" y="1077099"/>
                  </a:lnTo>
                  <a:lnTo>
                    <a:pt x="809269" y="1099870"/>
                  </a:lnTo>
                  <a:lnTo>
                    <a:pt x="786828" y="1099870"/>
                  </a:lnTo>
                  <a:lnTo>
                    <a:pt x="786828" y="1042949"/>
                  </a:lnTo>
                  <a:lnTo>
                    <a:pt x="808189" y="1042949"/>
                  </a:lnTo>
                  <a:lnTo>
                    <a:pt x="829792" y="1065911"/>
                  </a:lnTo>
                  <a:lnTo>
                    <a:pt x="829792" y="1027645"/>
                  </a:lnTo>
                  <a:lnTo>
                    <a:pt x="824826" y="1025461"/>
                  </a:lnTo>
                  <a:lnTo>
                    <a:pt x="818197" y="1023518"/>
                  </a:lnTo>
                  <a:lnTo>
                    <a:pt x="811123" y="1022362"/>
                  </a:lnTo>
                  <a:lnTo>
                    <a:pt x="803592" y="1021969"/>
                  </a:lnTo>
                  <a:lnTo>
                    <a:pt x="761047" y="1021969"/>
                  </a:lnTo>
                  <a:lnTo>
                    <a:pt x="761047" y="1120711"/>
                  </a:lnTo>
                  <a:lnTo>
                    <a:pt x="802601" y="1120711"/>
                  </a:lnTo>
                  <a:lnTo>
                    <a:pt x="841387" y="1107059"/>
                  </a:lnTo>
                  <a:lnTo>
                    <a:pt x="855713" y="1078331"/>
                  </a:lnTo>
                  <a:lnTo>
                    <a:pt x="856132" y="1071270"/>
                  </a:lnTo>
                  <a:close/>
                </a:path>
                <a:path w="1597660" h="1122679">
                  <a:moveTo>
                    <a:pt x="904011" y="418439"/>
                  </a:moveTo>
                  <a:lnTo>
                    <a:pt x="894638" y="388518"/>
                  </a:lnTo>
                  <a:lnTo>
                    <a:pt x="892835" y="385927"/>
                  </a:lnTo>
                  <a:lnTo>
                    <a:pt x="888212" y="380898"/>
                  </a:lnTo>
                  <a:lnTo>
                    <a:pt x="882904" y="376516"/>
                  </a:lnTo>
                  <a:lnTo>
                    <a:pt x="876935" y="372757"/>
                  </a:lnTo>
                  <a:lnTo>
                    <a:pt x="876566" y="372592"/>
                  </a:lnTo>
                  <a:lnTo>
                    <a:pt x="876566" y="413042"/>
                  </a:lnTo>
                  <a:lnTo>
                    <a:pt x="876566" y="424230"/>
                  </a:lnTo>
                  <a:lnTo>
                    <a:pt x="854049" y="448945"/>
                  </a:lnTo>
                  <a:lnTo>
                    <a:pt x="843927" y="448945"/>
                  </a:lnTo>
                  <a:lnTo>
                    <a:pt x="820826" y="424230"/>
                  </a:lnTo>
                  <a:lnTo>
                    <a:pt x="820826" y="413042"/>
                  </a:lnTo>
                  <a:lnTo>
                    <a:pt x="843927" y="388518"/>
                  </a:lnTo>
                  <a:lnTo>
                    <a:pt x="854049" y="388518"/>
                  </a:lnTo>
                  <a:lnTo>
                    <a:pt x="876566" y="413042"/>
                  </a:lnTo>
                  <a:lnTo>
                    <a:pt x="876566" y="372592"/>
                  </a:lnTo>
                  <a:lnTo>
                    <a:pt x="870432" y="369760"/>
                  </a:lnTo>
                  <a:lnTo>
                    <a:pt x="863561" y="367626"/>
                  </a:lnTo>
                  <a:lnTo>
                    <a:pt x="856310" y="366331"/>
                  </a:lnTo>
                  <a:lnTo>
                    <a:pt x="848702" y="365899"/>
                  </a:lnTo>
                  <a:lnTo>
                    <a:pt x="841070" y="366331"/>
                  </a:lnTo>
                  <a:lnTo>
                    <a:pt x="804545" y="385927"/>
                  </a:lnTo>
                  <a:lnTo>
                    <a:pt x="793381" y="418439"/>
                  </a:lnTo>
                  <a:lnTo>
                    <a:pt x="793826" y="425780"/>
                  </a:lnTo>
                  <a:lnTo>
                    <a:pt x="814476" y="460984"/>
                  </a:lnTo>
                  <a:lnTo>
                    <a:pt x="848702" y="471703"/>
                  </a:lnTo>
                  <a:lnTo>
                    <a:pt x="856310" y="471271"/>
                  </a:lnTo>
                  <a:lnTo>
                    <a:pt x="892835" y="451319"/>
                  </a:lnTo>
                  <a:lnTo>
                    <a:pt x="894461" y="448945"/>
                  </a:lnTo>
                  <a:lnTo>
                    <a:pt x="896785" y="445579"/>
                  </a:lnTo>
                  <a:lnTo>
                    <a:pt x="899934" y="439356"/>
                  </a:lnTo>
                  <a:lnTo>
                    <a:pt x="902195" y="432752"/>
                  </a:lnTo>
                  <a:lnTo>
                    <a:pt x="903554" y="425780"/>
                  </a:lnTo>
                  <a:lnTo>
                    <a:pt x="904011" y="418439"/>
                  </a:lnTo>
                  <a:close/>
                </a:path>
                <a:path w="1597660" h="1122679">
                  <a:moveTo>
                    <a:pt x="932573" y="74549"/>
                  </a:moveTo>
                  <a:lnTo>
                    <a:pt x="901852" y="54559"/>
                  </a:lnTo>
                  <a:lnTo>
                    <a:pt x="897686" y="52946"/>
                  </a:lnTo>
                  <a:lnTo>
                    <a:pt x="892200" y="49771"/>
                  </a:lnTo>
                  <a:lnTo>
                    <a:pt x="890828" y="47434"/>
                  </a:lnTo>
                  <a:lnTo>
                    <a:pt x="890828" y="41275"/>
                  </a:lnTo>
                  <a:lnTo>
                    <a:pt x="892060" y="38989"/>
                  </a:lnTo>
                  <a:lnTo>
                    <a:pt x="896962" y="35991"/>
                  </a:lnTo>
                  <a:lnTo>
                    <a:pt x="900214" y="35255"/>
                  </a:lnTo>
                  <a:lnTo>
                    <a:pt x="907732" y="35255"/>
                  </a:lnTo>
                  <a:lnTo>
                    <a:pt x="911364" y="35826"/>
                  </a:lnTo>
                  <a:lnTo>
                    <a:pt x="918972" y="38138"/>
                  </a:lnTo>
                  <a:lnTo>
                    <a:pt x="922464" y="39674"/>
                  </a:lnTo>
                  <a:lnTo>
                    <a:pt x="925639" y="41605"/>
                  </a:lnTo>
                  <a:lnTo>
                    <a:pt x="928674" y="35255"/>
                  </a:lnTo>
                  <a:lnTo>
                    <a:pt x="909891" y="24130"/>
                  </a:lnTo>
                  <a:lnTo>
                    <a:pt x="897470" y="24130"/>
                  </a:lnTo>
                  <a:lnTo>
                    <a:pt x="890968" y="25908"/>
                  </a:lnTo>
                  <a:lnTo>
                    <a:pt x="880567" y="33032"/>
                  </a:lnTo>
                  <a:lnTo>
                    <a:pt x="878078" y="38138"/>
                  </a:lnTo>
                  <a:lnTo>
                    <a:pt x="877963" y="50126"/>
                  </a:lnTo>
                  <a:lnTo>
                    <a:pt x="879094" y="53886"/>
                  </a:lnTo>
                  <a:lnTo>
                    <a:pt x="902093" y="67754"/>
                  </a:lnTo>
                  <a:lnTo>
                    <a:pt x="907872" y="69481"/>
                  </a:lnTo>
                  <a:lnTo>
                    <a:pt x="912177" y="71221"/>
                  </a:lnTo>
                  <a:lnTo>
                    <a:pt x="917867" y="74688"/>
                  </a:lnTo>
                  <a:lnTo>
                    <a:pt x="919289" y="77292"/>
                  </a:lnTo>
                  <a:lnTo>
                    <a:pt x="919289" y="84124"/>
                  </a:lnTo>
                  <a:lnTo>
                    <a:pt x="917930" y="86626"/>
                  </a:lnTo>
                  <a:lnTo>
                    <a:pt x="912545" y="89903"/>
                  </a:lnTo>
                  <a:lnTo>
                    <a:pt x="908977" y="90728"/>
                  </a:lnTo>
                  <a:lnTo>
                    <a:pt x="900125" y="90728"/>
                  </a:lnTo>
                  <a:lnTo>
                    <a:pt x="895565" y="89852"/>
                  </a:lnTo>
                  <a:lnTo>
                    <a:pt x="886231" y="86385"/>
                  </a:lnTo>
                  <a:lnTo>
                    <a:pt x="882307" y="84074"/>
                  </a:lnTo>
                  <a:lnTo>
                    <a:pt x="879119" y="81191"/>
                  </a:lnTo>
                  <a:lnTo>
                    <a:pt x="874064" y="91008"/>
                  </a:lnTo>
                  <a:lnTo>
                    <a:pt x="877722" y="94386"/>
                  </a:lnTo>
                  <a:lnTo>
                    <a:pt x="882230" y="96989"/>
                  </a:lnTo>
                  <a:lnTo>
                    <a:pt x="892924" y="100647"/>
                  </a:lnTo>
                  <a:lnTo>
                    <a:pt x="898436" y="101561"/>
                  </a:lnTo>
                  <a:lnTo>
                    <a:pt x="912202" y="101561"/>
                  </a:lnTo>
                  <a:lnTo>
                    <a:pt x="918972" y="99682"/>
                  </a:lnTo>
                  <a:lnTo>
                    <a:pt x="929855" y="92163"/>
                  </a:lnTo>
                  <a:lnTo>
                    <a:pt x="930567" y="90728"/>
                  </a:lnTo>
                  <a:lnTo>
                    <a:pt x="932573" y="86677"/>
                  </a:lnTo>
                  <a:lnTo>
                    <a:pt x="932573" y="74549"/>
                  </a:lnTo>
                  <a:close/>
                </a:path>
                <a:path w="1597660" h="1122679">
                  <a:moveTo>
                    <a:pt x="932903" y="956360"/>
                  </a:moveTo>
                  <a:lnTo>
                    <a:pt x="925576" y="938898"/>
                  </a:lnTo>
                  <a:lnTo>
                    <a:pt x="917295" y="919175"/>
                  </a:lnTo>
                  <a:lnTo>
                    <a:pt x="902525" y="883958"/>
                  </a:lnTo>
                  <a:lnTo>
                    <a:pt x="891489" y="857618"/>
                  </a:lnTo>
                  <a:lnTo>
                    <a:pt x="891057" y="857618"/>
                  </a:lnTo>
                  <a:lnTo>
                    <a:pt x="891057" y="919175"/>
                  </a:lnTo>
                  <a:lnTo>
                    <a:pt x="863727" y="919175"/>
                  </a:lnTo>
                  <a:lnTo>
                    <a:pt x="877544" y="883958"/>
                  </a:lnTo>
                  <a:lnTo>
                    <a:pt x="891057" y="919175"/>
                  </a:lnTo>
                  <a:lnTo>
                    <a:pt x="891057" y="857618"/>
                  </a:lnTo>
                  <a:lnTo>
                    <a:pt x="864997" y="857618"/>
                  </a:lnTo>
                  <a:lnTo>
                    <a:pt x="822604" y="956360"/>
                  </a:lnTo>
                  <a:lnTo>
                    <a:pt x="849083" y="956360"/>
                  </a:lnTo>
                  <a:lnTo>
                    <a:pt x="855980" y="938898"/>
                  </a:lnTo>
                  <a:lnTo>
                    <a:pt x="898664" y="938898"/>
                  </a:lnTo>
                  <a:lnTo>
                    <a:pt x="905433" y="956360"/>
                  </a:lnTo>
                  <a:lnTo>
                    <a:pt x="932903" y="956360"/>
                  </a:lnTo>
                  <a:close/>
                </a:path>
                <a:path w="1597660" h="1122679">
                  <a:moveTo>
                    <a:pt x="970267" y="1021969"/>
                  </a:moveTo>
                  <a:lnTo>
                    <a:pt x="944486" y="1021969"/>
                  </a:lnTo>
                  <a:lnTo>
                    <a:pt x="944486" y="1062253"/>
                  </a:lnTo>
                  <a:lnTo>
                    <a:pt x="904621" y="1062253"/>
                  </a:lnTo>
                  <a:lnTo>
                    <a:pt x="904621" y="1021969"/>
                  </a:lnTo>
                  <a:lnTo>
                    <a:pt x="878840" y="1021969"/>
                  </a:lnTo>
                  <a:lnTo>
                    <a:pt x="878840" y="1120711"/>
                  </a:lnTo>
                  <a:lnTo>
                    <a:pt x="904621" y="1120711"/>
                  </a:lnTo>
                  <a:lnTo>
                    <a:pt x="904621" y="1082827"/>
                  </a:lnTo>
                  <a:lnTo>
                    <a:pt x="944486" y="1082827"/>
                  </a:lnTo>
                  <a:lnTo>
                    <a:pt x="944486" y="1120711"/>
                  </a:lnTo>
                  <a:lnTo>
                    <a:pt x="970267" y="1120711"/>
                  </a:lnTo>
                  <a:lnTo>
                    <a:pt x="970267" y="1082827"/>
                  </a:lnTo>
                  <a:lnTo>
                    <a:pt x="970267" y="1062253"/>
                  </a:lnTo>
                  <a:lnTo>
                    <a:pt x="970267" y="1021969"/>
                  </a:lnTo>
                  <a:close/>
                </a:path>
                <a:path w="1597660" h="1122679">
                  <a:moveTo>
                    <a:pt x="1016342" y="857618"/>
                  </a:moveTo>
                  <a:lnTo>
                    <a:pt x="931672" y="857618"/>
                  </a:lnTo>
                  <a:lnTo>
                    <a:pt x="931672" y="878878"/>
                  </a:lnTo>
                  <a:lnTo>
                    <a:pt x="960970" y="878878"/>
                  </a:lnTo>
                  <a:lnTo>
                    <a:pt x="960970" y="956360"/>
                  </a:lnTo>
                  <a:lnTo>
                    <a:pt x="986751" y="956360"/>
                  </a:lnTo>
                  <a:lnTo>
                    <a:pt x="986751" y="878878"/>
                  </a:lnTo>
                  <a:lnTo>
                    <a:pt x="1016342" y="878878"/>
                  </a:lnTo>
                  <a:lnTo>
                    <a:pt x="1016342" y="857618"/>
                  </a:lnTo>
                  <a:close/>
                </a:path>
                <a:path w="1597660" h="1122679">
                  <a:moveTo>
                    <a:pt x="1022146" y="367499"/>
                  </a:moveTo>
                  <a:lnTo>
                    <a:pt x="997331" y="367499"/>
                  </a:lnTo>
                  <a:lnTo>
                    <a:pt x="997483" y="429094"/>
                  </a:lnTo>
                  <a:lnTo>
                    <a:pt x="982027" y="408660"/>
                  </a:lnTo>
                  <a:lnTo>
                    <a:pt x="950925" y="367499"/>
                  </a:lnTo>
                  <a:lnTo>
                    <a:pt x="927430" y="367499"/>
                  </a:lnTo>
                  <a:lnTo>
                    <a:pt x="927430" y="469811"/>
                  </a:lnTo>
                  <a:lnTo>
                    <a:pt x="952385" y="469811"/>
                  </a:lnTo>
                  <a:lnTo>
                    <a:pt x="952385" y="408660"/>
                  </a:lnTo>
                  <a:lnTo>
                    <a:pt x="998791" y="469811"/>
                  </a:lnTo>
                  <a:lnTo>
                    <a:pt x="1022146" y="469811"/>
                  </a:lnTo>
                  <a:lnTo>
                    <a:pt x="1022146" y="429094"/>
                  </a:lnTo>
                  <a:lnTo>
                    <a:pt x="1022146" y="367499"/>
                  </a:lnTo>
                  <a:close/>
                </a:path>
                <a:path w="1597660" h="1122679">
                  <a:moveTo>
                    <a:pt x="1060589" y="857605"/>
                  </a:moveTo>
                  <a:lnTo>
                    <a:pt x="1034821" y="857605"/>
                  </a:lnTo>
                  <a:lnTo>
                    <a:pt x="1034821" y="956360"/>
                  </a:lnTo>
                  <a:lnTo>
                    <a:pt x="1060589" y="956360"/>
                  </a:lnTo>
                  <a:lnTo>
                    <a:pt x="1060589" y="857605"/>
                  </a:lnTo>
                  <a:close/>
                </a:path>
                <a:path w="1597660" h="1122679">
                  <a:moveTo>
                    <a:pt x="1078280" y="1100150"/>
                  </a:moveTo>
                  <a:lnTo>
                    <a:pt x="1024750" y="1100150"/>
                  </a:lnTo>
                  <a:lnTo>
                    <a:pt x="1024750" y="1081557"/>
                  </a:lnTo>
                  <a:lnTo>
                    <a:pt x="1071791" y="1081417"/>
                  </a:lnTo>
                  <a:lnTo>
                    <a:pt x="1071791" y="1060983"/>
                  </a:lnTo>
                  <a:lnTo>
                    <a:pt x="1024750" y="1060983"/>
                  </a:lnTo>
                  <a:lnTo>
                    <a:pt x="1024750" y="1042530"/>
                  </a:lnTo>
                  <a:lnTo>
                    <a:pt x="1076871" y="1042530"/>
                  </a:lnTo>
                  <a:lnTo>
                    <a:pt x="1076871" y="1021969"/>
                  </a:lnTo>
                  <a:lnTo>
                    <a:pt x="998969" y="1021969"/>
                  </a:lnTo>
                  <a:lnTo>
                    <a:pt x="998969" y="1120711"/>
                  </a:lnTo>
                  <a:lnTo>
                    <a:pt x="1078280" y="1120711"/>
                  </a:lnTo>
                  <a:lnTo>
                    <a:pt x="1078280" y="1100150"/>
                  </a:lnTo>
                  <a:close/>
                </a:path>
                <a:path w="1597660" h="1122679">
                  <a:moveTo>
                    <a:pt x="1129868" y="1021956"/>
                  </a:moveTo>
                  <a:lnTo>
                    <a:pt x="1104087" y="1021956"/>
                  </a:lnTo>
                  <a:lnTo>
                    <a:pt x="1104087" y="1120711"/>
                  </a:lnTo>
                  <a:lnTo>
                    <a:pt x="1129868" y="1120711"/>
                  </a:lnTo>
                  <a:lnTo>
                    <a:pt x="1129868" y="1021956"/>
                  </a:lnTo>
                  <a:close/>
                </a:path>
                <a:path w="1597660" h="1122679">
                  <a:moveTo>
                    <a:pt x="1132141" y="446265"/>
                  </a:moveTo>
                  <a:lnTo>
                    <a:pt x="1110665" y="411429"/>
                  </a:lnTo>
                  <a:lnTo>
                    <a:pt x="1097699" y="407352"/>
                  </a:lnTo>
                  <a:lnTo>
                    <a:pt x="1092923" y="405892"/>
                  </a:lnTo>
                  <a:lnTo>
                    <a:pt x="1078280" y="396748"/>
                  </a:lnTo>
                  <a:lnTo>
                    <a:pt x="1078280" y="392163"/>
                  </a:lnTo>
                  <a:lnTo>
                    <a:pt x="1079233" y="390398"/>
                  </a:lnTo>
                  <a:lnTo>
                    <a:pt x="1083030" y="387959"/>
                  </a:lnTo>
                  <a:lnTo>
                    <a:pt x="1085634" y="387350"/>
                  </a:lnTo>
                  <a:lnTo>
                    <a:pt x="1093127" y="387350"/>
                  </a:lnTo>
                  <a:lnTo>
                    <a:pt x="1098308" y="388378"/>
                  </a:lnTo>
                  <a:lnTo>
                    <a:pt x="1110665" y="392455"/>
                  </a:lnTo>
                  <a:lnTo>
                    <a:pt x="1116469" y="395084"/>
                  </a:lnTo>
                  <a:lnTo>
                    <a:pt x="1121918" y="398297"/>
                  </a:lnTo>
                  <a:lnTo>
                    <a:pt x="1127086" y="387350"/>
                  </a:lnTo>
                  <a:lnTo>
                    <a:pt x="1098524" y="365467"/>
                  </a:lnTo>
                  <a:lnTo>
                    <a:pt x="1082954" y="365467"/>
                  </a:lnTo>
                  <a:lnTo>
                    <a:pt x="1050340" y="390398"/>
                  </a:lnTo>
                  <a:lnTo>
                    <a:pt x="1050264" y="403694"/>
                  </a:lnTo>
                  <a:lnTo>
                    <a:pt x="1051890" y="409079"/>
                  </a:lnTo>
                  <a:lnTo>
                    <a:pt x="1088936" y="429336"/>
                  </a:lnTo>
                  <a:lnTo>
                    <a:pt x="1092568" y="430428"/>
                  </a:lnTo>
                  <a:lnTo>
                    <a:pt x="1104112" y="443738"/>
                  </a:lnTo>
                  <a:lnTo>
                    <a:pt x="1102969" y="445871"/>
                  </a:lnTo>
                  <a:lnTo>
                    <a:pt x="1098397" y="448792"/>
                  </a:lnTo>
                  <a:lnTo>
                    <a:pt x="1095260" y="449529"/>
                  </a:lnTo>
                  <a:lnTo>
                    <a:pt x="1085824" y="449529"/>
                  </a:lnTo>
                  <a:lnTo>
                    <a:pt x="1079576" y="448068"/>
                  </a:lnTo>
                  <a:lnTo>
                    <a:pt x="1065466" y="442226"/>
                  </a:lnTo>
                  <a:lnTo>
                    <a:pt x="1059357" y="438480"/>
                  </a:lnTo>
                  <a:lnTo>
                    <a:pt x="1054201" y="433908"/>
                  </a:lnTo>
                  <a:lnTo>
                    <a:pt x="1043851" y="454774"/>
                  </a:lnTo>
                  <a:lnTo>
                    <a:pt x="1084630" y="471144"/>
                  </a:lnTo>
                  <a:lnTo>
                    <a:pt x="1090980" y="471411"/>
                  </a:lnTo>
                  <a:lnTo>
                    <a:pt x="1098664" y="471411"/>
                  </a:lnTo>
                  <a:lnTo>
                    <a:pt x="1131125" y="449529"/>
                  </a:lnTo>
                  <a:lnTo>
                    <a:pt x="1132141" y="446265"/>
                  </a:lnTo>
                  <a:close/>
                </a:path>
                <a:path w="1597660" h="1122679">
                  <a:moveTo>
                    <a:pt x="1182179" y="857618"/>
                  </a:moveTo>
                  <a:lnTo>
                    <a:pt x="1155700" y="857618"/>
                  </a:lnTo>
                  <a:lnTo>
                    <a:pt x="1130909" y="929030"/>
                  </a:lnTo>
                  <a:lnTo>
                    <a:pt x="1106258" y="857618"/>
                  </a:lnTo>
                  <a:lnTo>
                    <a:pt x="1078496" y="857618"/>
                  </a:lnTo>
                  <a:lnTo>
                    <a:pt x="1116825" y="956360"/>
                  </a:lnTo>
                  <a:lnTo>
                    <a:pt x="1143584" y="956360"/>
                  </a:lnTo>
                  <a:lnTo>
                    <a:pt x="1154264" y="929030"/>
                  </a:lnTo>
                  <a:lnTo>
                    <a:pt x="1182179" y="857618"/>
                  </a:lnTo>
                  <a:close/>
                </a:path>
                <a:path w="1597660" h="1122679">
                  <a:moveTo>
                    <a:pt x="1232801" y="367499"/>
                  </a:moveTo>
                  <a:lnTo>
                    <a:pt x="1156335" y="367499"/>
                  </a:lnTo>
                  <a:lnTo>
                    <a:pt x="1156335" y="469811"/>
                  </a:lnTo>
                  <a:lnTo>
                    <a:pt x="1183043" y="469811"/>
                  </a:lnTo>
                  <a:lnTo>
                    <a:pt x="1183043" y="432892"/>
                  </a:lnTo>
                  <a:lnTo>
                    <a:pt x="1228864" y="432892"/>
                  </a:lnTo>
                  <a:lnTo>
                    <a:pt x="1228864" y="411581"/>
                  </a:lnTo>
                  <a:lnTo>
                    <a:pt x="1183043" y="411581"/>
                  </a:lnTo>
                  <a:lnTo>
                    <a:pt x="1183043" y="388810"/>
                  </a:lnTo>
                  <a:lnTo>
                    <a:pt x="1232662" y="388810"/>
                  </a:lnTo>
                  <a:lnTo>
                    <a:pt x="1232801" y="367499"/>
                  </a:lnTo>
                  <a:close/>
                </a:path>
                <a:path w="1597660" h="1122679">
                  <a:moveTo>
                    <a:pt x="1233081" y="1021969"/>
                  </a:moveTo>
                  <a:lnTo>
                    <a:pt x="1148410" y="1021969"/>
                  </a:lnTo>
                  <a:lnTo>
                    <a:pt x="1148410" y="1043241"/>
                  </a:lnTo>
                  <a:lnTo>
                    <a:pt x="1177709" y="1043241"/>
                  </a:lnTo>
                  <a:lnTo>
                    <a:pt x="1177709" y="1120711"/>
                  </a:lnTo>
                  <a:lnTo>
                    <a:pt x="1203490" y="1120711"/>
                  </a:lnTo>
                  <a:lnTo>
                    <a:pt x="1203490" y="1043241"/>
                  </a:lnTo>
                  <a:lnTo>
                    <a:pt x="1233081" y="1043241"/>
                  </a:lnTo>
                  <a:lnTo>
                    <a:pt x="1233081" y="1021969"/>
                  </a:lnTo>
                  <a:close/>
                </a:path>
                <a:path w="1597660" h="1122679">
                  <a:moveTo>
                    <a:pt x="1279321" y="935799"/>
                  </a:moveTo>
                  <a:lnTo>
                    <a:pt x="1225791" y="935799"/>
                  </a:lnTo>
                  <a:lnTo>
                    <a:pt x="1225791" y="917206"/>
                  </a:lnTo>
                  <a:lnTo>
                    <a:pt x="1272844" y="917054"/>
                  </a:lnTo>
                  <a:lnTo>
                    <a:pt x="1272844" y="896632"/>
                  </a:lnTo>
                  <a:lnTo>
                    <a:pt x="1225791" y="896632"/>
                  </a:lnTo>
                  <a:lnTo>
                    <a:pt x="1225791" y="878179"/>
                  </a:lnTo>
                  <a:lnTo>
                    <a:pt x="1277924" y="878179"/>
                  </a:lnTo>
                  <a:lnTo>
                    <a:pt x="1277924" y="857618"/>
                  </a:lnTo>
                  <a:lnTo>
                    <a:pt x="1200023" y="857618"/>
                  </a:lnTo>
                  <a:lnTo>
                    <a:pt x="1200023" y="956360"/>
                  </a:lnTo>
                  <a:lnTo>
                    <a:pt x="1279321" y="956360"/>
                  </a:lnTo>
                  <a:lnTo>
                    <a:pt x="1279321" y="935799"/>
                  </a:lnTo>
                  <a:close/>
                </a:path>
                <a:path w="1597660" h="1122679">
                  <a:moveTo>
                    <a:pt x="1329817" y="1097991"/>
                  </a:moveTo>
                  <a:lnTo>
                    <a:pt x="1309077" y="1064361"/>
                  </a:lnTo>
                  <a:lnTo>
                    <a:pt x="1296568" y="1060424"/>
                  </a:lnTo>
                  <a:lnTo>
                    <a:pt x="1291958" y="1059014"/>
                  </a:lnTo>
                  <a:lnTo>
                    <a:pt x="1277835" y="1050188"/>
                  </a:lnTo>
                  <a:lnTo>
                    <a:pt x="1277835" y="1045768"/>
                  </a:lnTo>
                  <a:lnTo>
                    <a:pt x="1278750" y="1044054"/>
                  </a:lnTo>
                  <a:lnTo>
                    <a:pt x="1282407" y="1041704"/>
                  </a:lnTo>
                  <a:lnTo>
                    <a:pt x="1284922" y="1041120"/>
                  </a:lnTo>
                  <a:lnTo>
                    <a:pt x="1292148" y="1041120"/>
                  </a:lnTo>
                  <a:lnTo>
                    <a:pt x="1297152" y="1042111"/>
                  </a:lnTo>
                  <a:lnTo>
                    <a:pt x="1309077" y="1046048"/>
                  </a:lnTo>
                  <a:lnTo>
                    <a:pt x="1314691" y="1048588"/>
                  </a:lnTo>
                  <a:lnTo>
                    <a:pt x="1319949" y="1051687"/>
                  </a:lnTo>
                  <a:lnTo>
                    <a:pt x="1324940" y="1041120"/>
                  </a:lnTo>
                  <a:lnTo>
                    <a:pt x="1297368" y="1019987"/>
                  </a:lnTo>
                  <a:lnTo>
                    <a:pt x="1282331" y="1019987"/>
                  </a:lnTo>
                  <a:lnTo>
                    <a:pt x="1250873" y="1044054"/>
                  </a:lnTo>
                  <a:lnTo>
                    <a:pt x="1250784" y="1056906"/>
                  </a:lnTo>
                  <a:lnTo>
                    <a:pt x="1252359" y="1062088"/>
                  </a:lnTo>
                  <a:lnTo>
                    <a:pt x="1288110" y="1081646"/>
                  </a:lnTo>
                  <a:lnTo>
                    <a:pt x="1291615" y="1082700"/>
                  </a:lnTo>
                  <a:lnTo>
                    <a:pt x="1302766" y="1095552"/>
                  </a:lnTo>
                  <a:lnTo>
                    <a:pt x="1301661" y="1097610"/>
                  </a:lnTo>
                  <a:lnTo>
                    <a:pt x="1297241" y="1100429"/>
                  </a:lnTo>
                  <a:lnTo>
                    <a:pt x="1294218" y="1101128"/>
                  </a:lnTo>
                  <a:lnTo>
                    <a:pt x="1285113" y="1101128"/>
                  </a:lnTo>
                  <a:lnTo>
                    <a:pt x="1279067" y="1099731"/>
                  </a:lnTo>
                  <a:lnTo>
                    <a:pt x="1265453" y="1094092"/>
                  </a:lnTo>
                  <a:lnTo>
                    <a:pt x="1259560" y="1090472"/>
                  </a:lnTo>
                  <a:lnTo>
                    <a:pt x="1254582" y="1086065"/>
                  </a:lnTo>
                  <a:lnTo>
                    <a:pt x="1244587" y="1106208"/>
                  </a:lnTo>
                  <a:lnTo>
                    <a:pt x="1250505" y="1111186"/>
                  </a:lnTo>
                  <a:lnTo>
                    <a:pt x="1257515" y="1115110"/>
                  </a:lnTo>
                  <a:lnTo>
                    <a:pt x="1273771" y="1120838"/>
                  </a:lnTo>
                  <a:lnTo>
                    <a:pt x="1281912" y="1122260"/>
                  </a:lnTo>
                  <a:lnTo>
                    <a:pt x="1297508" y="1122260"/>
                  </a:lnTo>
                  <a:lnTo>
                    <a:pt x="1328851" y="1101128"/>
                  </a:lnTo>
                  <a:lnTo>
                    <a:pt x="1329817" y="1097991"/>
                  </a:lnTo>
                  <a:close/>
                </a:path>
                <a:path w="1597660" h="1122679">
                  <a:moveTo>
                    <a:pt x="1337500" y="448500"/>
                  </a:moveTo>
                  <a:lnTo>
                    <a:pt x="1282052" y="448500"/>
                  </a:lnTo>
                  <a:lnTo>
                    <a:pt x="1282052" y="429234"/>
                  </a:lnTo>
                  <a:lnTo>
                    <a:pt x="1330794" y="429094"/>
                  </a:lnTo>
                  <a:lnTo>
                    <a:pt x="1330794" y="407936"/>
                  </a:lnTo>
                  <a:lnTo>
                    <a:pt x="1282052" y="407936"/>
                  </a:lnTo>
                  <a:lnTo>
                    <a:pt x="1282052" y="388810"/>
                  </a:lnTo>
                  <a:lnTo>
                    <a:pt x="1336040" y="388810"/>
                  </a:lnTo>
                  <a:lnTo>
                    <a:pt x="1336040" y="367499"/>
                  </a:lnTo>
                  <a:lnTo>
                    <a:pt x="1255344" y="367499"/>
                  </a:lnTo>
                  <a:lnTo>
                    <a:pt x="1255344" y="469811"/>
                  </a:lnTo>
                  <a:lnTo>
                    <a:pt x="1337500" y="469811"/>
                  </a:lnTo>
                  <a:lnTo>
                    <a:pt x="1337500" y="448500"/>
                  </a:lnTo>
                  <a:close/>
                </a:path>
                <a:path w="1597660" h="1122679">
                  <a:moveTo>
                    <a:pt x="1388478" y="1069428"/>
                  </a:moveTo>
                  <a:lnTo>
                    <a:pt x="1351153" y="1069428"/>
                  </a:lnTo>
                  <a:lnTo>
                    <a:pt x="1351153" y="1085494"/>
                  </a:lnTo>
                  <a:lnTo>
                    <a:pt x="1388478" y="1085494"/>
                  </a:lnTo>
                  <a:lnTo>
                    <a:pt x="1388478" y="1069428"/>
                  </a:lnTo>
                  <a:close/>
                </a:path>
                <a:path w="1597660" h="1122679">
                  <a:moveTo>
                    <a:pt x="1434071" y="447040"/>
                  </a:moveTo>
                  <a:lnTo>
                    <a:pt x="1390726" y="447040"/>
                  </a:lnTo>
                  <a:lnTo>
                    <a:pt x="1390726" y="367499"/>
                  </a:lnTo>
                  <a:lnTo>
                    <a:pt x="1364018" y="367499"/>
                  </a:lnTo>
                  <a:lnTo>
                    <a:pt x="1364018" y="469811"/>
                  </a:lnTo>
                  <a:lnTo>
                    <a:pt x="1434071" y="469811"/>
                  </a:lnTo>
                  <a:lnTo>
                    <a:pt x="1434071" y="447040"/>
                  </a:lnTo>
                  <a:close/>
                </a:path>
                <a:path w="1597660" h="1122679">
                  <a:moveTo>
                    <a:pt x="1552270" y="418579"/>
                  </a:moveTo>
                  <a:lnTo>
                    <a:pt x="1537169" y="381647"/>
                  </a:lnTo>
                  <a:lnTo>
                    <a:pt x="1524977" y="373392"/>
                  </a:lnTo>
                  <a:lnTo>
                    <a:pt x="1524977" y="413042"/>
                  </a:lnTo>
                  <a:lnTo>
                    <a:pt x="1524977" y="424611"/>
                  </a:lnTo>
                  <a:lnTo>
                    <a:pt x="1503718" y="448208"/>
                  </a:lnTo>
                  <a:lnTo>
                    <a:pt x="1480464" y="448208"/>
                  </a:lnTo>
                  <a:lnTo>
                    <a:pt x="1480464" y="389255"/>
                  </a:lnTo>
                  <a:lnTo>
                    <a:pt x="1502587" y="389255"/>
                  </a:lnTo>
                  <a:lnTo>
                    <a:pt x="1524977" y="413042"/>
                  </a:lnTo>
                  <a:lnTo>
                    <a:pt x="1524977" y="373392"/>
                  </a:lnTo>
                  <a:lnTo>
                    <a:pt x="1519809" y="371119"/>
                  </a:lnTo>
                  <a:lnTo>
                    <a:pt x="1512951" y="369112"/>
                  </a:lnTo>
                  <a:lnTo>
                    <a:pt x="1505610" y="367906"/>
                  </a:lnTo>
                  <a:lnTo>
                    <a:pt x="1497825" y="367499"/>
                  </a:lnTo>
                  <a:lnTo>
                    <a:pt x="1453756" y="367499"/>
                  </a:lnTo>
                  <a:lnTo>
                    <a:pt x="1453756" y="469811"/>
                  </a:lnTo>
                  <a:lnTo>
                    <a:pt x="1496809" y="469811"/>
                  </a:lnTo>
                  <a:lnTo>
                    <a:pt x="1536966" y="455650"/>
                  </a:lnTo>
                  <a:lnTo>
                    <a:pt x="1551825" y="425894"/>
                  </a:lnTo>
                  <a:lnTo>
                    <a:pt x="1552270" y="418579"/>
                  </a:lnTo>
                  <a:close/>
                </a:path>
                <a:path w="1597660" h="1122679">
                  <a:moveTo>
                    <a:pt x="1597101" y="454583"/>
                  </a:moveTo>
                  <a:lnTo>
                    <a:pt x="1595932" y="451561"/>
                  </a:lnTo>
                  <a:lnTo>
                    <a:pt x="1591259" y="446900"/>
                  </a:lnTo>
                  <a:lnTo>
                    <a:pt x="1588236" y="445731"/>
                  </a:lnTo>
                  <a:lnTo>
                    <a:pt x="1580845" y="445731"/>
                  </a:lnTo>
                  <a:lnTo>
                    <a:pt x="1577848" y="446900"/>
                  </a:lnTo>
                  <a:lnTo>
                    <a:pt x="1575574" y="449237"/>
                  </a:lnTo>
                  <a:lnTo>
                    <a:pt x="1573276" y="451561"/>
                  </a:lnTo>
                  <a:lnTo>
                    <a:pt x="1572145" y="454583"/>
                  </a:lnTo>
                  <a:lnTo>
                    <a:pt x="1572145" y="461975"/>
                  </a:lnTo>
                  <a:lnTo>
                    <a:pt x="1573301" y="465023"/>
                  </a:lnTo>
                  <a:lnTo>
                    <a:pt x="1577975" y="469785"/>
                  </a:lnTo>
                  <a:lnTo>
                    <a:pt x="1580946" y="470979"/>
                  </a:lnTo>
                  <a:lnTo>
                    <a:pt x="1588236" y="470979"/>
                  </a:lnTo>
                  <a:lnTo>
                    <a:pt x="1591259" y="469785"/>
                  </a:lnTo>
                  <a:lnTo>
                    <a:pt x="1595932" y="465023"/>
                  </a:lnTo>
                  <a:lnTo>
                    <a:pt x="1597101" y="461975"/>
                  </a:lnTo>
                  <a:lnTo>
                    <a:pt x="1597101" y="454583"/>
                  </a:lnTo>
                  <a:close/>
                </a:path>
                <a:path w="1597660" h="1122679">
                  <a:moveTo>
                    <a:pt x="1597101" y="411238"/>
                  </a:moveTo>
                  <a:lnTo>
                    <a:pt x="1595932" y="408228"/>
                  </a:lnTo>
                  <a:lnTo>
                    <a:pt x="1591259" y="403555"/>
                  </a:lnTo>
                  <a:lnTo>
                    <a:pt x="1588236" y="402386"/>
                  </a:lnTo>
                  <a:lnTo>
                    <a:pt x="1580845" y="402386"/>
                  </a:lnTo>
                  <a:lnTo>
                    <a:pt x="1577848" y="403555"/>
                  </a:lnTo>
                  <a:lnTo>
                    <a:pt x="1573276" y="408228"/>
                  </a:lnTo>
                  <a:lnTo>
                    <a:pt x="1572145" y="411238"/>
                  </a:lnTo>
                  <a:lnTo>
                    <a:pt x="1572145" y="418630"/>
                  </a:lnTo>
                  <a:lnTo>
                    <a:pt x="1573301" y="421678"/>
                  </a:lnTo>
                  <a:lnTo>
                    <a:pt x="1577975" y="426440"/>
                  </a:lnTo>
                  <a:lnTo>
                    <a:pt x="1580946" y="427634"/>
                  </a:lnTo>
                  <a:lnTo>
                    <a:pt x="1588236" y="427634"/>
                  </a:lnTo>
                  <a:lnTo>
                    <a:pt x="1591259" y="426440"/>
                  </a:lnTo>
                  <a:lnTo>
                    <a:pt x="1595932" y="421678"/>
                  </a:lnTo>
                  <a:lnTo>
                    <a:pt x="1597101" y="418630"/>
                  </a:lnTo>
                  <a:lnTo>
                    <a:pt x="1597101" y="4112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7B03B03B-3DE7-8EFA-41C2-5DF26A651B74}"/>
                </a:ext>
              </a:extLst>
            </p:cNvPr>
            <p:cNvSpPr/>
            <p:nvPr/>
          </p:nvSpPr>
          <p:spPr>
            <a:xfrm>
              <a:off x="3133539" y="3739617"/>
              <a:ext cx="608330" cy="0"/>
            </a:xfrm>
            <a:custGeom>
              <a:avLst/>
              <a:gdLst/>
              <a:ahLst/>
              <a:cxnLst/>
              <a:rect l="l" t="t" r="r" b="b"/>
              <a:pathLst>
                <a:path w="608329">
                  <a:moveTo>
                    <a:pt x="0" y="0"/>
                  </a:moveTo>
                  <a:lnTo>
                    <a:pt x="608177" y="0"/>
                  </a:lnTo>
                </a:path>
              </a:pathLst>
            </a:custGeom>
            <a:ln w="119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9">
              <a:extLst>
                <a:ext uri="{FF2B5EF4-FFF2-40B4-BE49-F238E27FC236}">
                  <a16:creationId xmlns:a16="http://schemas.microsoft.com/office/drawing/2014/main" id="{31AC39C5-0A02-42EE-8FD3-0783FE9156D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8057" y="1712222"/>
              <a:ext cx="4099143" cy="1636844"/>
            </a:xfrm>
            <a:prstGeom prst="rect">
              <a:avLst/>
            </a:prstGeom>
          </p:spPr>
        </p:pic>
        <p:pic>
          <p:nvPicPr>
            <p:cNvPr id="20" name="object 10">
              <a:extLst>
                <a:ext uri="{FF2B5EF4-FFF2-40B4-BE49-F238E27FC236}">
                  <a16:creationId xmlns:a16="http://schemas.microsoft.com/office/drawing/2014/main" id="{FFDCB20C-E6F6-EFC4-18BC-5D5BF52ECFA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8057" y="4232278"/>
              <a:ext cx="4099143" cy="1573491"/>
            </a:xfrm>
            <a:prstGeom prst="rect">
              <a:avLst/>
            </a:prstGeom>
          </p:spPr>
        </p:pic>
        <p:pic>
          <p:nvPicPr>
            <p:cNvPr id="21" name="object 11">
              <a:extLst>
                <a:ext uri="{FF2B5EF4-FFF2-40B4-BE49-F238E27FC236}">
                  <a16:creationId xmlns:a16="http://schemas.microsoft.com/office/drawing/2014/main" id="{F19FF831-7C73-5E4C-4EF3-8A941AE75D9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856" y="3403793"/>
              <a:ext cx="1709864" cy="704786"/>
            </a:xfrm>
            <a:prstGeom prst="rect">
              <a:avLst/>
            </a:prstGeom>
          </p:spPr>
        </p:pic>
        <p:pic>
          <p:nvPicPr>
            <p:cNvPr id="22" name="object 12">
              <a:extLst>
                <a:ext uri="{FF2B5EF4-FFF2-40B4-BE49-F238E27FC236}">
                  <a16:creationId xmlns:a16="http://schemas.microsoft.com/office/drawing/2014/main" id="{896E2C13-BA3F-8375-7049-09ACABE1ABF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4583" y="3403791"/>
              <a:ext cx="1794294" cy="704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833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3A3816C4-2AF0-499D-9629-13C5FFE8F242}"/>
              </a:ext>
            </a:extLst>
          </p:cNvPr>
          <p:cNvSpPr/>
          <p:nvPr/>
        </p:nvSpPr>
        <p:spPr>
          <a:xfrm>
            <a:off x="503999" y="1344002"/>
            <a:ext cx="11185525" cy="4776470"/>
          </a:xfrm>
          <a:custGeom>
            <a:avLst/>
            <a:gdLst/>
            <a:ahLst/>
            <a:cxnLst/>
            <a:rect l="l" t="t" r="r" b="b"/>
            <a:pathLst>
              <a:path w="11185525" h="4776470">
                <a:moveTo>
                  <a:pt x="11185194" y="0"/>
                </a:moveTo>
                <a:lnTo>
                  <a:pt x="0" y="0"/>
                </a:lnTo>
                <a:lnTo>
                  <a:pt x="0" y="4776000"/>
                </a:lnTo>
                <a:lnTo>
                  <a:pt x="11185194" y="4776000"/>
                </a:lnTo>
                <a:lnTo>
                  <a:pt x="11185194" y="0"/>
                </a:lnTo>
                <a:close/>
              </a:path>
            </a:pathLst>
          </a:custGeom>
          <a:solidFill>
            <a:srgbClr val="E5EBEF"/>
          </a:solidFill>
        </p:spPr>
        <p:txBody>
          <a:bodyPr wrap="square" lIns="0" tIns="0" rIns="0" bIns="0" rtlCol="0"/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64C766-B9C9-4A1E-89C5-F3DFEA52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35"/>
              <a:t>Ziel und Förderung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41F510-6123-44D7-A5F2-338D6B1CB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999" y="1620000"/>
            <a:ext cx="8982817" cy="4422281"/>
          </a:xfrm>
        </p:spPr>
        <p:txBody>
          <a:bodyPr/>
          <a:lstStyle/>
          <a:p>
            <a:pPr marL="150813" marR="999490" indent="0">
              <a:buNone/>
            </a:pPr>
            <a:r>
              <a:rPr lang="de-DE" b="1" spc="10" dirty="0">
                <a:solidFill>
                  <a:srgbClr val="231F20"/>
                </a:solidFill>
                <a:latin typeface="+mn-lt"/>
              </a:rPr>
              <a:t>Das Ziel von BlueHealthTech ist es</a:t>
            </a:r>
          </a:p>
          <a:p>
            <a:pPr marL="436563" marR="999490"/>
            <a:r>
              <a:rPr lang="de-DE" spc="10" dirty="0">
                <a:solidFill>
                  <a:srgbClr val="231F20"/>
                </a:solidFill>
                <a:latin typeface="+mn-lt"/>
              </a:rPr>
              <a:t>Erkenntnisse und Methoden aus der Meeresforschung in medizintechnische und therapeutische Innovationen in F&amp;E-Projekten umzusetzen.</a:t>
            </a:r>
          </a:p>
          <a:p>
            <a:pPr marL="436563" marR="999490"/>
            <a:r>
              <a:rPr lang="de-DE" spc="10" dirty="0">
                <a:solidFill>
                  <a:srgbClr val="231F20"/>
                </a:solidFill>
                <a:latin typeface="+mn-lt"/>
              </a:rPr>
              <a:t>einen nachhaltigen innovationsbasierten Strukturwandel in der Region zu initiieren.</a:t>
            </a:r>
            <a:br>
              <a:rPr lang="de-DE" spc="10" dirty="0">
                <a:solidFill>
                  <a:srgbClr val="231F20"/>
                </a:solidFill>
                <a:latin typeface="+mn-lt"/>
              </a:rPr>
            </a:br>
            <a:endParaRPr lang="de-DE" spc="10" dirty="0">
              <a:solidFill>
                <a:srgbClr val="231F20"/>
              </a:solidFill>
              <a:latin typeface="+mn-lt"/>
            </a:endParaRPr>
          </a:p>
          <a:p>
            <a:pPr marL="150813" marR="999490" indent="0">
              <a:buNone/>
            </a:pPr>
            <a:r>
              <a:rPr lang="de-DE" b="1" spc="10" dirty="0">
                <a:solidFill>
                  <a:srgbClr val="231F20"/>
                </a:solidFill>
                <a:latin typeface="+mn-lt"/>
              </a:rPr>
              <a:t>BlueHealthTech</a:t>
            </a:r>
          </a:p>
          <a:p>
            <a:pPr marL="436563" marR="999490"/>
            <a:r>
              <a:rPr lang="de-DE" spc="10" dirty="0">
                <a:solidFill>
                  <a:srgbClr val="231F20"/>
                </a:solidFill>
                <a:latin typeface="+mn-lt"/>
              </a:rPr>
              <a:t>wird vom Bundesministeriums für Bildung und Forschung gefördert.</a:t>
            </a:r>
          </a:p>
          <a:p>
            <a:pPr marL="436563" marR="999490"/>
            <a:r>
              <a:rPr lang="de-DE" spc="10" dirty="0">
                <a:solidFill>
                  <a:srgbClr val="231F20"/>
                </a:solidFill>
                <a:latin typeface="+mn-lt"/>
              </a:rPr>
              <a:t>Ein Großteil der 8 Millionen Euro bis 2024 wird für die FuE-Projekte verwendet. Nach der erfolgreichen Zwischenevaluierung ist eine weitere Förderung von 7 Millionen Euro bis 2026 in Aussicht.</a:t>
            </a:r>
            <a:endParaRPr lang="de-DE" spc="10" dirty="0">
              <a:solidFill>
                <a:srgbClr val="231F20"/>
              </a:solidFill>
              <a:ea typeface="Open Sans" panose="020B0606030504020204" pitchFamily="34" charset="0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05F3F0-D1C1-4994-B0B0-AD38FC3A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fld id="{F8A0D29D-9329-431E-9A68-B25C17EF21C2}" type="datetime6">
              <a:rPr lang="en-GB" smtClean="0"/>
              <a:t>February 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8D1609-C01B-4DEE-8E41-FC8D984F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de-DE" spc="20"/>
              <a:t>bluehealthtech.de</a:t>
            </a:r>
            <a:endParaRPr lang="de-DE" spc="2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0CF33C-134F-4191-8037-B9CE2D2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5"/>
              </a:spcBef>
            </a:pPr>
            <a:fld id="{81D60167-4931-47E6-BA6A-407CBD079E47}" type="slidenum">
              <a:rPr lang="de-DE" smtClean="0"/>
              <a:pPr marL="12700">
                <a:spcBef>
                  <a:spcPts val="55"/>
                </a:spcBef>
              </a:pPr>
              <a:t>9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FA553BE-9C05-C76F-FB1B-600213D7B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51" y="3760777"/>
            <a:ext cx="2470349" cy="175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33514"/>
      </p:ext>
    </p:extLst>
  </p:cSld>
  <p:clrMapOvr>
    <a:masterClrMapping/>
  </p:clrMapOvr>
</p:sld>
</file>

<file path=ppt/theme/theme1.xml><?xml version="1.0" encoding="utf-8"?>
<a:theme xmlns:a="http://schemas.openxmlformats.org/drawingml/2006/main" name="BlueHealthTe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ueHealthTech">
      <a:majorFont>
        <a:latin typeface="Arial Black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613</Words>
  <Application>Microsoft Office PowerPoint</Application>
  <PresentationFormat>Breitbild</PresentationFormat>
  <Paragraphs>131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Helvetica Neue LT Std 75</vt:lpstr>
      <vt:lpstr>HelveticaNeueLTStd-Roman</vt:lpstr>
      <vt:lpstr>Open Sans</vt:lpstr>
      <vt:lpstr>Times New Roman</vt:lpstr>
      <vt:lpstr>BlueHealthTech</vt:lpstr>
      <vt:lpstr>Projekttitel</vt:lpstr>
      <vt:lpstr>BlueHealthTech</vt:lpstr>
      <vt:lpstr>Agenda</vt:lpstr>
      <vt:lpstr>Das Ziel des Bündnisses ist es, ...</vt:lpstr>
      <vt:lpstr>Meeresforschung und Medizin</vt:lpstr>
      <vt:lpstr>Konzentration auf chronische Krankheiten</vt:lpstr>
      <vt:lpstr>Technologische Schwerpunkte</vt:lpstr>
      <vt:lpstr>Das Innovationsfeld: Innovative Gesundheitstechnologien</vt:lpstr>
      <vt:lpstr>Ziel und Förderung</vt:lpstr>
      <vt:lpstr>Das Bündnis in der Region</vt:lpstr>
      <vt:lpstr>Die Initiator:innen </vt:lpstr>
      <vt:lpstr>PROJEKTTITEL</vt:lpstr>
      <vt:lpstr>PowerPoint-Präsentation</vt:lpstr>
      <vt:lpstr>Titel hinzufügen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BlueHealthTech - das Bündnis für innovative Gesundheitstechnologien aus dem Meer</dc:title>
  <dc:creator>BHT</dc:creator>
  <cp:lastModifiedBy>Gesine Stück</cp:lastModifiedBy>
  <cp:revision>56</cp:revision>
  <dcterms:created xsi:type="dcterms:W3CDTF">2021-08-11T12:55:08Z</dcterms:created>
  <dcterms:modified xsi:type="dcterms:W3CDTF">2024-02-13T10:59:27Z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2021-08-11T00:00:00Z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2021-08-11T00:00:00Z</vt:filetime>
  </property>
</Properties>
</file>